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 Slab"/>
      <p:regular r:id="rId34"/>
      <p:bold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Roboto Light"/>
      <p:regular r:id="rId40"/>
      <p:bold r:id="rId41"/>
      <p:italic r:id="rId42"/>
      <p:boldItalic r:id="rId43"/>
    </p:embeddedFont>
    <p:embeddedFont>
      <p:font typeface="Roboto Mon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B04658B-94F6-48F1-9C38-3F6A26CD64ED}">
  <a:tblStyle styleId="{9B04658B-94F6-48F1-9C38-3F6A26CD64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regular.fntdata"/><Relationship Id="rId20" Type="http://schemas.openxmlformats.org/officeDocument/2006/relationships/slide" Target="slides/slide15.xml"/><Relationship Id="rId42" Type="http://schemas.openxmlformats.org/officeDocument/2006/relationships/font" Target="fonts/RobotoLight-italic.fntdata"/><Relationship Id="rId41" Type="http://schemas.openxmlformats.org/officeDocument/2006/relationships/font" Target="fonts/RobotoLight-bold.fntdata"/><Relationship Id="rId22" Type="http://schemas.openxmlformats.org/officeDocument/2006/relationships/slide" Target="slides/slide17.xml"/><Relationship Id="rId44" Type="http://schemas.openxmlformats.org/officeDocument/2006/relationships/font" Target="fonts/RobotoMono-regular.fntdata"/><Relationship Id="rId21" Type="http://schemas.openxmlformats.org/officeDocument/2006/relationships/slide" Target="slides/slide16.xml"/><Relationship Id="rId43" Type="http://schemas.openxmlformats.org/officeDocument/2006/relationships/font" Target="fonts/RobotoLight-boldItalic.fntdata"/><Relationship Id="rId24" Type="http://schemas.openxmlformats.org/officeDocument/2006/relationships/slide" Target="slides/slide19.xml"/><Relationship Id="rId46" Type="http://schemas.openxmlformats.org/officeDocument/2006/relationships/font" Target="fonts/RobotoMono-italic.fntdata"/><Relationship Id="rId23" Type="http://schemas.openxmlformats.org/officeDocument/2006/relationships/slide" Target="slides/slide18.xml"/><Relationship Id="rId45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RobotoMono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Slab-bold.fntdata"/><Relationship Id="rId12" Type="http://schemas.openxmlformats.org/officeDocument/2006/relationships/slide" Target="slides/slide7.xml"/><Relationship Id="rId34" Type="http://schemas.openxmlformats.org/officeDocument/2006/relationships/font" Target="fonts/RobotoSlab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questions anonymously on Piazza. Look for the pinned Lecture Questions thread.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41bc7b38d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41bc7b38d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41bc7b38d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41bc7b38d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41bc7b38d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41bc7b38d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41bc7b38d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41bc7b38d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41bc7b38d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41bc7b38d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41bc7b38d_0_8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41bc7b38d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741bc7b38d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741bc7b38d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741bc7b38d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741bc7b38d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741bc7b38d_0_1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741bc7b38d_0_1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741bc7b38d_0_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741bc7b38d_0_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41bc7b38d_0_1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41bc7b38d_0_1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741bc7b38d_0_1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741bc7b38d_0_1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41bc7b38d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41bc7b38d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741bc7b38d_0_1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741bc7b38d_0_1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741bc7b38d_0_1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741bc7b38d_0_1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741bc7b38d_0_1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741bc7b38d_0_1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741bc7b38d_0_1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741bc7b38d_0_1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741bc7b38d_0_1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741bc7b38d_0_1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741bc7b38d_0_1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741bc7b38d_0_1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741bc7b38d_0_1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741bc7b38d_0_1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41bc7b38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41bc7b38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41bc7b38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41bc7b38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41bc7b38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41bc7b38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41bc7b38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41bc7b38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41bc7b38d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41bc7b38d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41bc7b38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41bc7b38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1bc7b38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1bc7b38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on right">
  <p:cSld name="SECTION_TITLE_AND_DESCRIPTION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2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311700" y="1152144"/>
            <a:ext cx="38370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de on left">
  <p:cSld name="SECTION_TITLE_AND_DESCRIPTION_1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4882896" y="448056"/>
            <a:ext cx="3950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4882896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•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10"/>
          <p:cNvSpPr txBox="1"/>
          <p:nvPr>
            <p:ph type="title"/>
          </p:nvPr>
        </p:nvSpPr>
        <p:spPr>
          <a:xfrm>
            <a:off x="311700" y="42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Light"/>
              <a:buNone/>
              <a:defRPr sz="24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600"/>
              <a:buFont typeface="Roboto"/>
              <a:buChar char="•"/>
              <a:defRPr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p14:dur="100">
        <p:fade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https://courses.cs.washington.edu/courses/cse373/19au/acknowledgements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presentation/d/1lTo8LZUGi3XQ1VlOmBUF9KkJTW_JWsw_DOPq8VBiI3A/edit?usp=sharing" TargetMode="External"/><Relationship Id="rId4" Type="http://schemas.openxmlformats.org/officeDocument/2006/relationships/hyperlink" Target="https://docs.google.com/presentation/d/1JoYCelH4YE6IkSMq_LfTJMzJ00WxDj7rEa49gYmAtc4/edit?usp=sharing" TargetMode="External"/><Relationship Id="rId5" Type="http://schemas.openxmlformats.org/officeDocument/2006/relationships/hyperlink" Target="https://docs.google.com/presentation/d/1_bw2z1ggUkquPdhl7gwdVBoTaoJmaZdpkV6MoAgxlJc/edit?usp=sharing" TargetMode="External"/><Relationship Id="rId6" Type="http://schemas.openxmlformats.org/officeDocument/2006/relationships/hyperlink" Target="https://docs.google.com/presentation/d/177bRUTdCa60fjExdr9eO04NHm0MRfPtCzvEup1iMccM/edit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youtube.com/watch?v=vIFCV2spKtg" TargetMode="External"/><Relationship Id="rId4" Type="http://schemas.openxmlformats.org/officeDocument/2006/relationships/image" Target="../media/image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Reductions and Decomposition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as one facet of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problem decomposition</a:t>
            </a:r>
            <a:r>
              <a:rPr lang="en"/>
              <a:t>; complexity theory and </a:t>
            </a:r>
            <a:r>
              <a:rPr lang="en"/>
              <a:t>reductions</a:t>
            </a:r>
            <a:r>
              <a:rPr lang="en"/>
              <a:t> as another facet.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80" y="4884338"/>
            <a:ext cx="980237" cy="18288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391725" y="4884288"/>
            <a:ext cx="18288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Kevin Lin, with thanks to </a:t>
            </a:r>
            <a:r>
              <a:rPr lang="en" sz="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many others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Problems and Their Solutions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Paths</a:t>
            </a:r>
            <a:r>
              <a:rPr lang="en"/>
              <a:t>. Find a path from </a:t>
            </a:r>
            <a:r>
              <a:rPr b="1" lang="en"/>
              <a:t>s</a:t>
            </a:r>
            <a:r>
              <a:rPr lang="en"/>
              <a:t> to every reachable vertex.</a:t>
            </a:r>
            <a:br>
              <a:rPr lang="en"/>
            </a:br>
            <a:r>
              <a:rPr b="1" lang="en" u="sng">
                <a:solidFill>
                  <a:schemeClr val="hlink"/>
                </a:solidFill>
                <a:hlinkClick r:id="rId3"/>
              </a:rPr>
              <a:t>Depth-first search</a:t>
            </a:r>
            <a:r>
              <a:rPr lang="en"/>
              <a:t>. O(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E</a:t>
            </a:r>
            <a:r>
              <a:rPr lang="en"/>
              <a:t>) runtime with adjacency list.</a:t>
            </a:r>
            <a:endParaRPr/>
          </a:p>
          <a:p>
            <a:pPr indent="-228600" lvl="0" marL="2286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Unweighted Single-Source Shortest Paths</a:t>
            </a:r>
            <a:r>
              <a:rPr lang="en"/>
              <a:t>.</a:t>
            </a:r>
            <a:br>
              <a:rPr lang="en"/>
            </a:br>
            <a:r>
              <a:rPr lang="en"/>
              <a:t>Find a shortest path from </a:t>
            </a:r>
            <a:r>
              <a:rPr b="1" lang="en"/>
              <a:t>s</a:t>
            </a:r>
            <a:r>
              <a:rPr lang="en"/>
              <a:t> to every reachable vertex.</a:t>
            </a:r>
            <a:br>
              <a:rPr lang="en"/>
            </a:br>
            <a:r>
              <a:rPr b="1" lang="en" u="sng">
                <a:solidFill>
                  <a:schemeClr val="hlink"/>
                </a:solidFill>
                <a:hlinkClick r:id="rId4"/>
              </a:rPr>
              <a:t>Breadth-first search</a:t>
            </a:r>
            <a:r>
              <a:rPr lang="en"/>
              <a:t>. O(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E</a:t>
            </a:r>
            <a:r>
              <a:rPr lang="en"/>
              <a:t>) runtime with adjacency list.</a:t>
            </a:r>
            <a:endParaRPr/>
          </a:p>
          <a:p>
            <a:pPr indent="-228600" lvl="0" marL="2286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Weighted Single-Source Shortest Paths</a:t>
            </a:r>
            <a:r>
              <a:rPr lang="en"/>
              <a:t>.</a:t>
            </a:r>
            <a:br>
              <a:rPr lang="en"/>
            </a:br>
            <a:r>
              <a:rPr lang="en"/>
              <a:t>Find a shortest path from </a:t>
            </a:r>
            <a:r>
              <a:rPr b="1" lang="en"/>
              <a:t>s</a:t>
            </a:r>
            <a:r>
              <a:rPr lang="en"/>
              <a:t> to every reachable vertex.</a:t>
            </a:r>
            <a:br>
              <a:rPr lang="en"/>
            </a:br>
            <a:r>
              <a:rPr b="1" lang="en" u="sng">
                <a:solidFill>
                  <a:schemeClr val="hlink"/>
                </a:solidFill>
                <a:hlinkClick r:id="rId5"/>
              </a:rPr>
              <a:t>Dijkstra’s algorithm</a:t>
            </a:r>
            <a:r>
              <a:rPr lang="en"/>
              <a:t>. O(</a:t>
            </a:r>
            <a:r>
              <a:rPr b="1" lang="en"/>
              <a:t>E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V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) runtime with adjacency list.</a:t>
            </a:r>
            <a:endParaRPr/>
          </a:p>
          <a:p>
            <a:pPr indent="-228600" lvl="0" marL="2286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Weighted Single-Pair Shortest Paths</a:t>
            </a:r>
            <a:r>
              <a:rPr lang="en"/>
              <a:t>.</a:t>
            </a:r>
            <a:br>
              <a:rPr lang="en"/>
            </a:br>
            <a:r>
              <a:rPr lang="en"/>
              <a:t>Find a shortest path from </a:t>
            </a:r>
            <a:r>
              <a:rPr b="1" lang="en"/>
              <a:t>s</a:t>
            </a:r>
            <a:r>
              <a:rPr lang="en"/>
              <a:t> to a single </a:t>
            </a:r>
            <a:r>
              <a:rPr b="1" lang="en"/>
              <a:t>goal</a:t>
            </a:r>
            <a:r>
              <a:rPr lang="en"/>
              <a:t> vertex.</a:t>
            </a:r>
            <a:br>
              <a:rPr lang="en"/>
            </a:br>
            <a:r>
              <a:rPr b="1" lang="en" u="sng">
                <a:solidFill>
                  <a:schemeClr val="hlink"/>
                </a:solidFill>
                <a:hlinkClick r:id="rId6"/>
              </a:rPr>
              <a:t>A* search</a:t>
            </a:r>
            <a:r>
              <a:rPr lang="en"/>
              <a:t>. Dijkstra’s algorithm with h(</a:t>
            </a:r>
            <a:r>
              <a:rPr b="1" lang="en"/>
              <a:t>v</a:t>
            </a:r>
            <a:r>
              <a:rPr lang="en"/>
              <a:t>, </a:t>
            </a:r>
            <a:r>
              <a:rPr b="1" lang="en"/>
              <a:t>goal</a:t>
            </a:r>
            <a:r>
              <a:rPr lang="en"/>
              <a:t>) as priority. Runtime depends on heuristic.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for Finding a Shortest Paths Tree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11700" y="1152475"/>
            <a:ext cx="85206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a weighted, directed graph with </a:t>
            </a:r>
            <a:r>
              <a:rPr b="1" lang="en"/>
              <a:t>integer edge weights between 1 and 5</a:t>
            </a:r>
            <a:r>
              <a:rPr lang="en"/>
              <a:t>, find the single-source shortest paths tree from s to every other vertex in the graph.</a:t>
            </a:r>
            <a:endParaRPr/>
          </a:p>
          <a:p>
            <a:pPr indent="-228600" lvl="0" marL="2286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Your algorithm should be faster than Dijkstra’s algorithm.</a:t>
            </a:r>
            <a:endParaRPr/>
          </a:p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24"/>
          <p:cNvGrpSpPr/>
          <p:nvPr/>
        </p:nvGrpSpPr>
        <p:grpSpPr>
          <a:xfrm>
            <a:off x="2425793" y="2586276"/>
            <a:ext cx="4292402" cy="1554224"/>
            <a:chOff x="2311943" y="3364151"/>
            <a:chExt cx="4292402" cy="1554224"/>
          </a:xfrm>
        </p:grpSpPr>
        <p:sp>
          <p:nvSpPr>
            <p:cNvPr id="165" name="Google Shape;165;p24"/>
            <p:cNvSpPr txBox="1"/>
            <p:nvPr/>
          </p:nvSpPr>
          <p:spPr>
            <a:xfrm>
              <a:off x="4363427" y="3498703"/>
              <a:ext cx="229200" cy="1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4402410" y="3364151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4402410" y="4613874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2587775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9" name="Google Shape;169;p24"/>
            <p:cNvCxnSpPr>
              <a:endCxn id="166" idx="1"/>
            </p:cNvCxnSpPr>
            <p:nvPr/>
          </p:nvCxnSpPr>
          <p:spPr>
            <a:xfrm flipH="1" rot="10800000">
              <a:off x="2962410" y="3516401"/>
              <a:ext cx="1440000" cy="5529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70" name="Google Shape;170;p24"/>
            <p:cNvSpPr txBox="1"/>
            <p:nvPr/>
          </p:nvSpPr>
          <p:spPr>
            <a:xfrm>
              <a:off x="2311943" y="3968153"/>
              <a:ext cx="317400" cy="32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s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1" name="Google Shape;171;p24"/>
            <p:cNvCxnSpPr>
              <a:endCxn id="167" idx="1"/>
            </p:cNvCxnSpPr>
            <p:nvPr/>
          </p:nvCxnSpPr>
          <p:spPr>
            <a:xfrm>
              <a:off x="2974410" y="4369824"/>
              <a:ext cx="1428000" cy="396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72" name="Google Shape;172;p24"/>
            <p:cNvSpPr/>
            <p:nvPr/>
          </p:nvSpPr>
          <p:spPr>
            <a:xfrm>
              <a:off x="3495527" y="3675789"/>
              <a:ext cx="252900" cy="25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3" name="Google Shape;173;p24"/>
            <p:cNvCxnSpPr>
              <a:endCxn id="167" idx="3"/>
            </p:cNvCxnSpPr>
            <p:nvPr/>
          </p:nvCxnSpPr>
          <p:spPr>
            <a:xfrm flipH="1">
              <a:off x="4789710" y="4340724"/>
              <a:ext cx="1436100" cy="425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174" name="Google Shape;174;p24"/>
            <p:cNvSpPr/>
            <p:nvPr/>
          </p:nvSpPr>
          <p:spPr>
            <a:xfrm>
              <a:off x="5350930" y="4406538"/>
              <a:ext cx="252900" cy="25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6217044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6" name="Google Shape;176;p24"/>
            <p:cNvCxnSpPr>
              <a:endCxn id="166" idx="2"/>
            </p:cNvCxnSpPr>
            <p:nvPr/>
          </p:nvCxnSpPr>
          <p:spPr>
            <a:xfrm rot="10800000">
              <a:off x="4596060" y="3668651"/>
              <a:ext cx="0" cy="945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77" name="Google Shape;177;p24"/>
            <p:cNvSpPr/>
            <p:nvPr/>
          </p:nvSpPr>
          <p:spPr>
            <a:xfrm>
              <a:off x="4469636" y="4024717"/>
              <a:ext cx="252900" cy="25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78" name="Google Shape;178;p24"/>
            <p:cNvCxnSpPr>
              <a:stCxn id="166" idx="3"/>
            </p:cNvCxnSpPr>
            <p:nvPr/>
          </p:nvCxnSpPr>
          <p:spPr>
            <a:xfrm>
              <a:off x="4789710" y="3516401"/>
              <a:ext cx="1432200" cy="577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79" name="Google Shape;179;p24"/>
            <p:cNvSpPr/>
            <p:nvPr/>
          </p:nvSpPr>
          <p:spPr>
            <a:xfrm>
              <a:off x="5302852" y="3644952"/>
              <a:ext cx="252900" cy="25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429250" y="4393975"/>
              <a:ext cx="317400" cy="252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1" name="Google Shape;181;p24"/>
          <p:cNvSpPr/>
          <p:nvPr/>
        </p:nvSpPr>
        <p:spPr>
          <a:xfrm>
            <a:off x="2641736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4"/>
          <p:cNvSpPr/>
          <p:nvPr/>
        </p:nvSpPr>
        <p:spPr>
          <a:xfrm>
            <a:off x="4445552" y="35788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4"/>
          <p:cNvSpPr/>
          <p:nvPr/>
        </p:nvSpPr>
        <p:spPr>
          <a:xfrm>
            <a:off x="4459423" y="23333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4"/>
          <p:cNvSpPr/>
          <p:nvPr/>
        </p:nvSpPr>
        <p:spPr>
          <a:xfrm>
            <a:off x="6262582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4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rgbClr val="4B2E83"/>
          </a:solidFill>
          <a:ln cap="flat" cmpd="sng" w="28575">
            <a:solidFill>
              <a:srgbClr val="F0EC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4882896" y="448056"/>
            <a:ext cx="39501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Runtime Analysis</a:t>
            </a:r>
            <a:endParaRPr/>
          </a:p>
        </p:txBody>
      </p:sp>
      <p:sp>
        <p:nvSpPr>
          <p:cNvPr id="191" name="Google Shape;191;p25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PQ.add(</a:t>
            </a:r>
            <a:r>
              <a:rPr b="1" lang="en"/>
              <a:t>s</a:t>
            </a:r>
            <a:r>
              <a:rPr lang="en"/>
              <a:t>, 0)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For all other vertices </a:t>
            </a:r>
            <a:r>
              <a:rPr b="1" lang="en"/>
              <a:t>v</a:t>
            </a:r>
            <a:r>
              <a:rPr lang="en"/>
              <a:t>, PQ.add(</a:t>
            </a:r>
            <a:r>
              <a:rPr b="1" lang="en"/>
              <a:t>v</a:t>
            </a:r>
            <a:r>
              <a:rPr lang="en"/>
              <a:t>, infinity)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While PQ is not empty: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</a:t>
            </a:r>
            <a:r>
              <a:rPr lang="en"/>
              <a:t> = PQ.removeSmallest()</a:t>
            </a:r>
            <a:br>
              <a:rPr lang="en"/>
            </a:br>
            <a:r>
              <a:rPr lang="en"/>
              <a:t>Relax all edges from </a:t>
            </a:r>
            <a:r>
              <a:rPr b="1" lang="en"/>
              <a:t>p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Relaxing</a:t>
            </a:r>
            <a:r>
              <a:rPr lang="en"/>
              <a:t> an edge (</a:t>
            </a:r>
            <a:r>
              <a:rPr b="1" lang="en"/>
              <a:t>v</a:t>
            </a:r>
            <a:r>
              <a:rPr lang="en"/>
              <a:t>, </a:t>
            </a:r>
            <a:r>
              <a:rPr b="1" lang="en"/>
              <a:t>w</a:t>
            </a:r>
            <a:r>
              <a:rPr lang="en"/>
              <a:t>) with </a:t>
            </a:r>
            <a:r>
              <a:rPr b="1" lang="en"/>
              <a:t>weight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If distTo[</a:t>
            </a:r>
            <a:r>
              <a:rPr b="1" lang="en"/>
              <a:t>w</a:t>
            </a:r>
            <a:r>
              <a:rPr lang="en"/>
              <a:t>] &gt; distTo[</a:t>
            </a:r>
            <a:r>
              <a:rPr b="1" lang="en"/>
              <a:t>v</a:t>
            </a:r>
            <a:r>
              <a:rPr lang="en"/>
              <a:t>] + </a:t>
            </a:r>
            <a:r>
              <a:rPr b="1" lang="en"/>
              <a:t>weight</a:t>
            </a:r>
            <a:r>
              <a:rPr lang="en"/>
              <a:t>: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distTo[</a:t>
            </a:r>
            <a:r>
              <a:rPr b="1" lang="en"/>
              <a:t>w</a:t>
            </a:r>
            <a:r>
              <a:rPr lang="en"/>
              <a:t>] = distTo[</a:t>
            </a:r>
            <a:r>
              <a:rPr b="1" lang="en"/>
              <a:t>v</a:t>
            </a:r>
            <a:r>
              <a:rPr lang="en"/>
              <a:t>] + </a:t>
            </a:r>
            <a:r>
              <a:rPr b="1" lang="en"/>
              <a:t>weight</a:t>
            </a:r>
            <a:br>
              <a:rPr lang="en"/>
            </a:br>
            <a:r>
              <a:rPr lang="en"/>
              <a:t>edgeTo[</a:t>
            </a:r>
            <a:r>
              <a:rPr b="1" lang="en"/>
              <a:t>w</a:t>
            </a:r>
            <a:r>
              <a:rPr lang="en"/>
              <a:t>] = </a:t>
            </a:r>
            <a:r>
              <a:rPr b="1" lang="en"/>
              <a:t>v</a:t>
            </a:r>
            <a:br>
              <a:rPr lang="en"/>
            </a:br>
            <a:r>
              <a:rPr lang="en"/>
              <a:t>PQ.changePriority(</a:t>
            </a:r>
            <a:r>
              <a:rPr b="1" lang="en"/>
              <a:t>w</a:t>
            </a:r>
            <a:r>
              <a:rPr lang="en"/>
              <a:t>, distTo[</a:t>
            </a:r>
            <a:r>
              <a:rPr b="1" lang="en"/>
              <a:t>w</a:t>
            </a:r>
            <a:r>
              <a:rPr lang="en"/>
              <a:t>])</a:t>
            </a:r>
            <a:endParaRPr/>
          </a:p>
        </p:txBody>
      </p:sp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4882896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ArrayHeapMinPQ implementation.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V</a:t>
            </a:r>
            <a:r>
              <a:rPr lang="en"/>
              <a:t> adds, each O(log </a:t>
            </a:r>
            <a:r>
              <a:rPr b="1" lang="en"/>
              <a:t>V</a:t>
            </a:r>
            <a:r>
              <a:rPr lang="en"/>
              <a:t>) time.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V</a:t>
            </a:r>
            <a:r>
              <a:rPr lang="en"/>
              <a:t> removals, each O(log </a:t>
            </a:r>
            <a:r>
              <a:rPr b="1" lang="en"/>
              <a:t>V</a:t>
            </a:r>
            <a:r>
              <a:rPr lang="en"/>
              <a:t>) time.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E</a:t>
            </a:r>
            <a:r>
              <a:rPr lang="en"/>
              <a:t> changePriority, each O(log </a:t>
            </a:r>
            <a:r>
              <a:rPr b="1" lang="en"/>
              <a:t>V</a:t>
            </a:r>
            <a:r>
              <a:rPr lang="en"/>
              <a:t>) time.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Overall</a:t>
            </a:r>
            <a:r>
              <a:rPr lang="en"/>
              <a:t>:	O(</a:t>
            </a:r>
            <a:r>
              <a:rPr b="1" lang="en"/>
              <a:t>V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V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E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).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Simple</a:t>
            </a:r>
            <a:r>
              <a:rPr lang="en"/>
              <a:t>:	O(</a:t>
            </a:r>
            <a:r>
              <a:rPr b="1" lang="en"/>
              <a:t>V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 + </a:t>
            </a:r>
            <a:r>
              <a:rPr b="1" lang="en"/>
              <a:t>E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).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Assuming </a:t>
            </a:r>
            <a:r>
              <a:rPr b="1" lang="en"/>
              <a:t>E</a:t>
            </a:r>
            <a:r>
              <a:rPr lang="en"/>
              <a:t> &gt; </a:t>
            </a:r>
            <a:r>
              <a:rPr b="1" lang="en"/>
              <a:t>V</a:t>
            </a:r>
            <a:r>
              <a:rPr lang="en"/>
              <a:t>, this is just O(</a:t>
            </a:r>
            <a:r>
              <a:rPr b="1" lang="en"/>
              <a:t>E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) for connected graphs.</a:t>
            </a:r>
            <a:endParaRPr/>
          </a:p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Optimized Priority Queue</a:t>
            </a:r>
            <a:endParaRPr/>
          </a:p>
        </p:txBody>
      </p:sp>
      <p:sp>
        <p:nvSpPr>
          <p:cNvPr id="199" name="Google Shape;199;p26"/>
          <p:cNvSpPr txBox="1"/>
          <p:nvPr>
            <p:ph idx="1" type="body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 priority queue with constant time operations for Dijkstra’s algorithm.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When we visit </a:t>
            </a:r>
            <a:r>
              <a:rPr b="1" lang="en"/>
              <a:t>v</a:t>
            </a:r>
            <a:r>
              <a:rPr lang="en"/>
              <a:t>, each neighbor must be one of either: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distTo[</a:t>
            </a:r>
            <a:r>
              <a:rPr b="1" lang="en"/>
              <a:t>v</a:t>
            </a:r>
            <a:r>
              <a:rPr lang="en"/>
              <a:t>] + 1.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distTo[</a:t>
            </a:r>
            <a:r>
              <a:rPr b="1" lang="en"/>
              <a:t>v</a:t>
            </a:r>
            <a:r>
              <a:rPr lang="en"/>
              <a:t>] + 2.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distTo[</a:t>
            </a:r>
            <a:r>
              <a:rPr b="1" lang="en"/>
              <a:t>v</a:t>
            </a:r>
            <a:r>
              <a:rPr lang="en"/>
              <a:t>] + 3.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distTo[</a:t>
            </a:r>
            <a:r>
              <a:rPr b="1" lang="en"/>
              <a:t>v</a:t>
            </a:r>
            <a:r>
              <a:rPr lang="en"/>
              <a:t>] + 4.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distTo[</a:t>
            </a:r>
            <a:r>
              <a:rPr b="1" lang="en"/>
              <a:t>v</a:t>
            </a:r>
            <a:r>
              <a:rPr lang="en"/>
              <a:t>] + 5.</a:t>
            </a:r>
            <a:endParaRPr/>
          </a:p>
        </p:txBody>
      </p:sp>
      <p:sp>
        <p:nvSpPr>
          <p:cNvPr id="200" name="Google Shape;20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6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2" name="Google Shape;202;p26"/>
          <p:cNvGrpSpPr/>
          <p:nvPr/>
        </p:nvGrpSpPr>
        <p:grpSpPr>
          <a:xfrm>
            <a:off x="2425793" y="2586276"/>
            <a:ext cx="4292402" cy="1554224"/>
            <a:chOff x="2311943" y="3364151"/>
            <a:chExt cx="4292402" cy="1554224"/>
          </a:xfrm>
        </p:grpSpPr>
        <p:sp>
          <p:nvSpPr>
            <p:cNvPr id="203" name="Google Shape;203;p26"/>
            <p:cNvSpPr txBox="1"/>
            <p:nvPr/>
          </p:nvSpPr>
          <p:spPr>
            <a:xfrm>
              <a:off x="4363427" y="3498703"/>
              <a:ext cx="229200" cy="1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4402410" y="3364151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4402410" y="4613874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2587775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7" name="Google Shape;207;p26"/>
            <p:cNvCxnSpPr>
              <a:endCxn id="204" idx="1"/>
            </p:cNvCxnSpPr>
            <p:nvPr/>
          </p:nvCxnSpPr>
          <p:spPr>
            <a:xfrm flipH="1" rot="10800000">
              <a:off x="2962410" y="3516401"/>
              <a:ext cx="1440000" cy="5529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08" name="Google Shape;208;p26"/>
            <p:cNvSpPr txBox="1"/>
            <p:nvPr/>
          </p:nvSpPr>
          <p:spPr>
            <a:xfrm>
              <a:off x="2311943" y="3968153"/>
              <a:ext cx="317400" cy="32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s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09" name="Google Shape;209;p26"/>
            <p:cNvCxnSpPr>
              <a:endCxn id="205" idx="1"/>
            </p:cNvCxnSpPr>
            <p:nvPr/>
          </p:nvCxnSpPr>
          <p:spPr>
            <a:xfrm>
              <a:off x="2974410" y="4369824"/>
              <a:ext cx="1428000" cy="396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10" name="Google Shape;210;p26"/>
            <p:cNvSpPr/>
            <p:nvPr/>
          </p:nvSpPr>
          <p:spPr>
            <a:xfrm>
              <a:off x="3495527" y="3675789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1" name="Google Shape;211;p26"/>
            <p:cNvCxnSpPr>
              <a:endCxn id="205" idx="3"/>
            </p:cNvCxnSpPr>
            <p:nvPr/>
          </p:nvCxnSpPr>
          <p:spPr>
            <a:xfrm flipH="1">
              <a:off x="4789710" y="4340724"/>
              <a:ext cx="1436100" cy="425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212" name="Google Shape;212;p26"/>
            <p:cNvSpPr/>
            <p:nvPr/>
          </p:nvSpPr>
          <p:spPr>
            <a:xfrm>
              <a:off x="5350930" y="4406538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6217044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4" name="Google Shape;214;p26"/>
            <p:cNvCxnSpPr>
              <a:endCxn id="204" idx="2"/>
            </p:cNvCxnSpPr>
            <p:nvPr/>
          </p:nvCxnSpPr>
          <p:spPr>
            <a:xfrm rot="10800000">
              <a:off x="4596060" y="3668651"/>
              <a:ext cx="0" cy="945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15" name="Google Shape;215;p26"/>
            <p:cNvSpPr/>
            <p:nvPr/>
          </p:nvSpPr>
          <p:spPr>
            <a:xfrm>
              <a:off x="4469636" y="4024717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6" name="Google Shape;216;p26"/>
            <p:cNvCxnSpPr>
              <a:stCxn id="204" idx="3"/>
            </p:cNvCxnSpPr>
            <p:nvPr/>
          </p:nvCxnSpPr>
          <p:spPr>
            <a:xfrm>
              <a:off x="4789710" y="3516401"/>
              <a:ext cx="1432200" cy="577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17" name="Google Shape;217;p26"/>
            <p:cNvSpPr/>
            <p:nvPr/>
          </p:nvSpPr>
          <p:spPr>
            <a:xfrm>
              <a:off x="5302852" y="3644952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3429250" y="4393975"/>
              <a:ext cx="3174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9" name="Google Shape;219;p26"/>
          <p:cNvSpPr/>
          <p:nvPr/>
        </p:nvSpPr>
        <p:spPr>
          <a:xfrm>
            <a:off x="2641736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6"/>
          <p:cNvSpPr/>
          <p:nvPr/>
        </p:nvSpPr>
        <p:spPr>
          <a:xfrm>
            <a:off x="4445552" y="35788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26"/>
          <p:cNvSpPr/>
          <p:nvPr/>
        </p:nvSpPr>
        <p:spPr>
          <a:xfrm>
            <a:off x="4459423" y="23333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6"/>
          <p:cNvSpPr/>
          <p:nvPr/>
        </p:nvSpPr>
        <p:spPr>
          <a:xfrm>
            <a:off x="6262582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6081000" y="1407330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6081000" y="1869389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6081000" y="1641185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6081000" y="1166906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7" name="Google Shape;227;p26"/>
          <p:cNvSpPr/>
          <p:nvPr/>
        </p:nvSpPr>
        <p:spPr>
          <a:xfrm>
            <a:off x="6081000" y="933051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28" name="Google Shape;228;p26"/>
          <p:cNvGrpSpPr/>
          <p:nvPr/>
        </p:nvGrpSpPr>
        <p:grpSpPr>
          <a:xfrm>
            <a:off x="6273850" y="923487"/>
            <a:ext cx="628800" cy="240000"/>
            <a:chOff x="5511850" y="918912"/>
            <a:chExt cx="628800" cy="240000"/>
          </a:xfrm>
        </p:grpSpPr>
        <p:sp>
          <p:nvSpPr>
            <p:cNvPr id="229" name="Google Shape;229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0" name="Google Shape;230;p26"/>
            <p:cNvCxnSpPr>
              <a:endCxn id="229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31" name="Google Shape;231;p26"/>
          <p:cNvSpPr txBox="1"/>
          <p:nvPr/>
        </p:nvSpPr>
        <p:spPr>
          <a:xfrm>
            <a:off x="5798525" y="933077"/>
            <a:ext cx="288300" cy="140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>
              <a:solidFill>
                <a:srgbClr val="59595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2" name="Google Shape;232;p26"/>
          <p:cNvSpPr/>
          <p:nvPr/>
        </p:nvSpPr>
        <p:spPr>
          <a:xfrm>
            <a:off x="6081000" y="2097989"/>
            <a:ext cx="335400" cy="237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33" name="Google Shape;233;p26"/>
          <p:cNvGrpSpPr/>
          <p:nvPr/>
        </p:nvGrpSpPr>
        <p:grpSpPr>
          <a:xfrm>
            <a:off x="6273850" y="1165412"/>
            <a:ext cx="628800" cy="240000"/>
            <a:chOff x="5511850" y="918912"/>
            <a:chExt cx="628800" cy="240000"/>
          </a:xfrm>
        </p:grpSpPr>
        <p:sp>
          <p:nvSpPr>
            <p:cNvPr id="234" name="Google Shape;234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5" name="Google Shape;235;p26"/>
            <p:cNvCxnSpPr>
              <a:endCxn id="234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36" name="Google Shape;236;p26"/>
          <p:cNvGrpSpPr/>
          <p:nvPr/>
        </p:nvGrpSpPr>
        <p:grpSpPr>
          <a:xfrm>
            <a:off x="6273850" y="2096512"/>
            <a:ext cx="628800" cy="240000"/>
            <a:chOff x="5511850" y="918912"/>
            <a:chExt cx="628800" cy="240000"/>
          </a:xfrm>
        </p:grpSpPr>
        <p:sp>
          <p:nvSpPr>
            <p:cNvPr id="237" name="Google Shape;237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8" name="Google Shape;238;p26"/>
            <p:cNvCxnSpPr>
              <a:endCxn id="237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39" name="Google Shape;239;p26"/>
          <p:cNvGrpSpPr/>
          <p:nvPr/>
        </p:nvGrpSpPr>
        <p:grpSpPr>
          <a:xfrm>
            <a:off x="6273850" y="1399737"/>
            <a:ext cx="628800" cy="240000"/>
            <a:chOff x="5511850" y="918912"/>
            <a:chExt cx="628800" cy="240000"/>
          </a:xfrm>
        </p:grpSpPr>
        <p:sp>
          <p:nvSpPr>
            <p:cNvPr id="240" name="Google Shape;240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1" name="Google Shape;241;p26"/>
            <p:cNvCxnSpPr>
              <a:endCxn id="240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42" name="Google Shape;242;p26"/>
          <p:cNvGrpSpPr/>
          <p:nvPr/>
        </p:nvGrpSpPr>
        <p:grpSpPr>
          <a:xfrm>
            <a:off x="6273850" y="923487"/>
            <a:ext cx="628800" cy="240000"/>
            <a:chOff x="5511850" y="918912"/>
            <a:chExt cx="628800" cy="240000"/>
          </a:xfrm>
        </p:grpSpPr>
        <p:sp>
          <p:nvSpPr>
            <p:cNvPr id="243" name="Google Shape;243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4" name="Google Shape;244;p26"/>
            <p:cNvCxnSpPr>
              <a:endCxn id="243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45" name="Google Shape;245;p26"/>
          <p:cNvGrpSpPr/>
          <p:nvPr/>
        </p:nvGrpSpPr>
        <p:grpSpPr>
          <a:xfrm>
            <a:off x="6273850" y="1165412"/>
            <a:ext cx="628800" cy="240000"/>
            <a:chOff x="5511850" y="918912"/>
            <a:chExt cx="628800" cy="240000"/>
          </a:xfrm>
        </p:grpSpPr>
        <p:sp>
          <p:nvSpPr>
            <p:cNvPr id="246" name="Google Shape;246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47" name="Google Shape;247;p26"/>
            <p:cNvCxnSpPr>
              <a:endCxn id="246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48" name="Google Shape;248;p26"/>
          <p:cNvGrpSpPr/>
          <p:nvPr/>
        </p:nvGrpSpPr>
        <p:grpSpPr>
          <a:xfrm>
            <a:off x="6902650" y="923487"/>
            <a:ext cx="628800" cy="240000"/>
            <a:chOff x="5511850" y="918912"/>
            <a:chExt cx="628800" cy="240000"/>
          </a:xfrm>
        </p:grpSpPr>
        <p:sp>
          <p:nvSpPr>
            <p:cNvPr id="249" name="Google Shape;249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0" name="Google Shape;250;p26"/>
            <p:cNvCxnSpPr>
              <a:endCxn id="249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1" name="Google Shape;251;p26"/>
          <p:cNvGrpSpPr/>
          <p:nvPr/>
        </p:nvGrpSpPr>
        <p:grpSpPr>
          <a:xfrm>
            <a:off x="6273850" y="1399737"/>
            <a:ext cx="628800" cy="240000"/>
            <a:chOff x="5511850" y="918912"/>
            <a:chExt cx="628800" cy="240000"/>
          </a:xfrm>
        </p:grpSpPr>
        <p:sp>
          <p:nvSpPr>
            <p:cNvPr id="252" name="Google Shape;252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3" name="Google Shape;253;p26"/>
            <p:cNvCxnSpPr>
              <a:endCxn id="252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4" name="Google Shape;254;p26"/>
          <p:cNvGrpSpPr/>
          <p:nvPr/>
        </p:nvGrpSpPr>
        <p:grpSpPr>
          <a:xfrm>
            <a:off x="6273850" y="1869412"/>
            <a:ext cx="628800" cy="240000"/>
            <a:chOff x="5511850" y="918912"/>
            <a:chExt cx="628800" cy="240000"/>
          </a:xfrm>
        </p:grpSpPr>
        <p:sp>
          <p:nvSpPr>
            <p:cNvPr id="255" name="Google Shape;255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6" name="Google Shape;256;p26"/>
            <p:cNvCxnSpPr>
              <a:endCxn id="255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7" name="Google Shape;257;p26"/>
          <p:cNvGrpSpPr/>
          <p:nvPr/>
        </p:nvGrpSpPr>
        <p:grpSpPr>
          <a:xfrm>
            <a:off x="6273850" y="1869412"/>
            <a:ext cx="628800" cy="240000"/>
            <a:chOff x="5511850" y="918912"/>
            <a:chExt cx="628800" cy="240000"/>
          </a:xfrm>
        </p:grpSpPr>
        <p:sp>
          <p:nvSpPr>
            <p:cNvPr id="258" name="Google Shape;258;p26"/>
            <p:cNvSpPr/>
            <p:nvPr/>
          </p:nvSpPr>
          <p:spPr>
            <a:xfrm>
              <a:off x="5889250" y="918912"/>
              <a:ext cx="251400" cy="2400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9" name="Google Shape;259;p26"/>
            <p:cNvCxnSpPr>
              <a:endCxn id="258" idx="1"/>
            </p:cNvCxnSpPr>
            <p:nvPr/>
          </p:nvCxnSpPr>
          <p:spPr>
            <a:xfrm>
              <a:off x="5511850" y="1038912"/>
              <a:ext cx="377400" cy="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60" name="Google Shape;260;p26"/>
          <p:cNvSpPr/>
          <p:nvPr/>
        </p:nvSpPr>
        <p:spPr>
          <a:xfrm>
            <a:off x="2701625" y="3287345"/>
            <a:ext cx="387300" cy="304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4516260" y="3835999"/>
            <a:ext cx="387300" cy="304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4516260" y="2586276"/>
            <a:ext cx="387300" cy="304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6330894" y="3287345"/>
            <a:ext cx="387300" cy="304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endParaRPr b="1"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6005450" y="448050"/>
            <a:ext cx="822900" cy="3657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accent1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Fringe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Reduction </a:t>
            </a:r>
            <a:r>
              <a:rPr lang="en"/>
              <a:t>to BFS</a:t>
            </a:r>
            <a:endParaRPr/>
          </a:p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every edge </a:t>
            </a:r>
            <a:r>
              <a:rPr b="1" lang="en"/>
              <a:t>e</a:t>
            </a:r>
            <a:r>
              <a:rPr lang="en"/>
              <a:t> with weight </a:t>
            </a:r>
            <a:r>
              <a:rPr b="1" lang="en"/>
              <a:t>w</a:t>
            </a:r>
            <a:r>
              <a:rPr lang="en"/>
              <a:t>, replace </a:t>
            </a:r>
            <a:r>
              <a:rPr b="1" lang="en"/>
              <a:t>e</a:t>
            </a:r>
            <a:r>
              <a:rPr lang="en"/>
              <a:t> with a chain of </a:t>
            </a:r>
            <a:r>
              <a:rPr b="1" lang="en"/>
              <a:t>w</a:t>
            </a:r>
            <a:r>
              <a:rPr lang="en"/>
              <a:t> - 1 dummy vertices.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Then, run BFS on the result.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Return the shortest paths to real vertices.</a:t>
            </a:r>
            <a:endParaRPr/>
          </a:p>
        </p:txBody>
      </p:sp>
      <p:sp>
        <p:nvSpPr>
          <p:cNvPr id="271" name="Google Shape;27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27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3" name="Google Shape;273;p27"/>
          <p:cNvGrpSpPr/>
          <p:nvPr/>
        </p:nvGrpSpPr>
        <p:grpSpPr>
          <a:xfrm>
            <a:off x="2425793" y="2586276"/>
            <a:ext cx="4292402" cy="1554224"/>
            <a:chOff x="2311943" y="3364151"/>
            <a:chExt cx="4292402" cy="1554224"/>
          </a:xfrm>
        </p:grpSpPr>
        <p:sp>
          <p:nvSpPr>
            <p:cNvPr id="274" name="Google Shape;274;p27"/>
            <p:cNvSpPr txBox="1"/>
            <p:nvPr/>
          </p:nvSpPr>
          <p:spPr>
            <a:xfrm>
              <a:off x="4363427" y="3498703"/>
              <a:ext cx="229200" cy="1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4402410" y="3364151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4402410" y="4613874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2587775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8" name="Google Shape;278;p27"/>
            <p:cNvCxnSpPr>
              <a:endCxn id="275" idx="1"/>
            </p:cNvCxnSpPr>
            <p:nvPr/>
          </p:nvCxnSpPr>
          <p:spPr>
            <a:xfrm flipH="1" rot="10800000">
              <a:off x="2962410" y="3516401"/>
              <a:ext cx="1440000" cy="5529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79" name="Google Shape;279;p27"/>
            <p:cNvSpPr txBox="1"/>
            <p:nvPr/>
          </p:nvSpPr>
          <p:spPr>
            <a:xfrm>
              <a:off x="2311943" y="3968153"/>
              <a:ext cx="317400" cy="32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s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0" name="Google Shape;280;p27"/>
            <p:cNvCxnSpPr>
              <a:endCxn id="276" idx="1"/>
            </p:cNvCxnSpPr>
            <p:nvPr/>
          </p:nvCxnSpPr>
          <p:spPr>
            <a:xfrm>
              <a:off x="2974410" y="4369824"/>
              <a:ext cx="1428000" cy="396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1" name="Google Shape;281;p27"/>
            <p:cNvSpPr/>
            <p:nvPr/>
          </p:nvSpPr>
          <p:spPr>
            <a:xfrm>
              <a:off x="3495527" y="3675789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2" name="Google Shape;282;p27"/>
            <p:cNvCxnSpPr>
              <a:endCxn id="276" idx="3"/>
            </p:cNvCxnSpPr>
            <p:nvPr/>
          </p:nvCxnSpPr>
          <p:spPr>
            <a:xfrm flipH="1">
              <a:off x="4789710" y="4340724"/>
              <a:ext cx="1436100" cy="425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283" name="Google Shape;283;p27"/>
            <p:cNvSpPr/>
            <p:nvPr/>
          </p:nvSpPr>
          <p:spPr>
            <a:xfrm>
              <a:off x="5350930" y="4406538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6217044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5" name="Google Shape;285;p27"/>
            <p:cNvCxnSpPr>
              <a:endCxn id="275" idx="2"/>
            </p:cNvCxnSpPr>
            <p:nvPr/>
          </p:nvCxnSpPr>
          <p:spPr>
            <a:xfrm rot="10800000">
              <a:off x="4596060" y="3668651"/>
              <a:ext cx="0" cy="945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6" name="Google Shape;286;p27"/>
            <p:cNvSpPr/>
            <p:nvPr/>
          </p:nvSpPr>
          <p:spPr>
            <a:xfrm>
              <a:off x="4469636" y="4024717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7" name="Google Shape;287;p27"/>
            <p:cNvCxnSpPr>
              <a:stCxn id="275" idx="3"/>
            </p:cNvCxnSpPr>
            <p:nvPr/>
          </p:nvCxnSpPr>
          <p:spPr>
            <a:xfrm>
              <a:off x="4789710" y="3516401"/>
              <a:ext cx="1432200" cy="577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88" name="Google Shape;288;p27"/>
            <p:cNvSpPr/>
            <p:nvPr/>
          </p:nvSpPr>
          <p:spPr>
            <a:xfrm>
              <a:off x="5302852" y="3644952"/>
              <a:ext cx="2529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3429250" y="4393975"/>
              <a:ext cx="317400" cy="252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0" name="Google Shape;290;p27"/>
          <p:cNvSpPr/>
          <p:nvPr/>
        </p:nvSpPr>
        <p:spPr>
          <a:xfrm>
            <a:off x="2641736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27"/>
          <p:cNvSpPr/>
          <p:nvPr/>
        </p:nvSpPr>
        <p:spPr>
          <a:xfrm>
            <a:off x="4445552" y="35788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27"/>
          <p:cNvSpPr/>
          <p:nvPr/>
        </p:nvSpPr>
        <p:spPr>
          <a:xfrm>
            <a:off x="4459423" y="2333364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7"/>
          <p:cNvSpPr/>
          <p:nvPr/>
        </p:nvSpPr>
        <p:spPr>
          <a:xfrm>
            <a:off x="6262582" y="3037789"/>
            <a:ext cx="2529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4" name="Google Shape;294;p27"/>
          <p:cNvGrpSpPr/>
          <p:nvPr/>
        </p:nvGrpSpPr>
        <p:grpSpPr>
          <a:xfrm>
            <a:off x="4576343" y="806101"/>
            <a:ext cx="4292402" cy="1554224"/>
            <a:chOff x="2311943" y="3364151"/>
            <a:chExt cx="4292402" cy="1554224"/>
          </a:xfrm>
        </p:grpSpPr>
        <p:sp>
          <p:nvSpPr>
            <p:cNvPr id="295" name="Google Shape;295;p27"/>
            <p:cNvSpPr txBox="1"/>
            <p:nvPr/>
          </p:nvSpPr>
          <p:spPr>
            <a:xfrm>
              <a:off x="4363427" y="3498703"/>
              <a:ext cx="229200" cy="1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4402410" y="3364151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4402410" y="4613874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2587775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9" name="Google Shape;299;p27"/>
            <p:cNvCxnSpPr>
              <a:endCxn id="296" idx="1"/>
            </p:cNvCxnSpPr>
            <p:nvPr/>
          </p:nvCxnSpPr>
          <p:spPr>
            <a:xfrm flipH="1" rot="10800000">
              <a:off x="2962410" y="3516401"/>
              <a:ext cx="1440000" cy="5529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00" name="Google Shape;300;p27"/>
            <p:cNvSpPr txBox="1"/>
            <p:nvPr/>
          </p:nvSpPr>
          <p:spPr>
            <a:xfrm>
              <a:off x="2311943" y="3968153"/>
              <a:ext cx="317400" cy="32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s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1" name="Google Shape;301;p27"/>
            <p:cNvCxnSpPr>
              <a:endCxn id="297" idx="1"/>
            </p:cNvCxnSpPr>
            <p:nvPr/>
          </p:nvCxnSpPr>
          <p:spPr>
            <a:xfrm>
              <a:off x="2974410" y="4369824"/>
              <a:ext cx="1428000" cy="396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2" name="Google Shape;302;p27"/>
            <p:cNvCxnSpPr>
              <a:endCxn id="297" idx="3"/>
            </p:cNvCxnSpPr>
            <p:nvPr/>
          </p:nvCxnSpPr>
          <p:spPr>
            <a:xfrm flipH="1">
              <a:off x="4789710" y="4340724"/>
              <a:ext cx="1436100" cy="425400"/>
            </a:xfrm>
            <a:prstGeom prst="straightConnector1">
              <a:avLst/>
            </a:prstGeom>
            <a:noFill/>
            <a:ln cap="flat" cmpd="sng" w="19050">
              <a:solidFill>
                <a:srgbClr val="666666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303" name="Google Shape;303;p27"/>
            <p:cNvSpPr/>
            <p:nvPr/>
          </p:nvSpPr>
          <p:spPr>
            <a:xfrm>
              <a:off x="6217044" y="4065220"/>
              <a:ext cx="387300" cy="3045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endParaRPr b="1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4" name="Google Shape;304;p27"/>
            <p:cNvCxnSpPr>
              <a:endCxn id="296" idx="2"/>
            </p:cNvCxnSpPr>
            <p:nvPr/>
          </p:nvCxnSpPr>
          <p:spPr>
            <a:xfrm rot="10800000">
              <a:off x="4596060" y="3668651"/>
              <a:ext cx="0" cy="9453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05" name="Google Shape;305;p27"/>
            <p:cNvCxnSpPr>
              <a:stCxn id="296" idx="3"/>
            </p:cNvCxnSpPr>
            <p:nvPr/>
          </p:nvCxnSpPr>
          <p:spPr>
            <a:xfrm>
              <a:off x="4789710" y="3516401"/>
              <a:ext cx="1432200" cy="577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06" name="Google Shape;306;p27"/>
          <p:cNvSpPr/>
          <p:nvPr/>
        </p:nvSpPr>
        <p:spPr>
          <a:xfrm>
            <a:off x="5347375" y="1299946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>
            <a:off x="5650225" y="1184896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7"/>
          <p:cNvSpPr/>
          <p:nvPr/>
        </p:nvSpPr>
        <p:spPr>
          <a:xfrm>
            <a:off x="5953075" y="1071346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"/>
          <p:cNvSpPr/>
          <p:nvPr/>
        </p:nvSpPr>
        <p:spPr>
          <a:xfrm>
            <a:off x="6255925" y="956296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/>
          <p:nvPr/>
        </p:nvSpPr>
        <p:spPr>
          <a:xfrm>
            <a:off x="7568450" y="1088746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7"/>
          <p:cNvSpPr/>
          <p:nvPr/>
        </p:nvSpPr>
        <p:spPr>
          <a:xfrm>
            <a:off x="7166183" y="2021692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7"/>
          <p:cNvSpPr/>
          <p:nvPr/>
        </p:nvSpPr>
        <p:spPr>
          <a:xfrm>
            <a:off x="7469033" y="1931717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7"/>
          <p:cNvSpPr/>
          <p:nvPr/>
        </p:nvSpPr>
        <p:spPr>
          <a:xfrm>
            <a:off x="7771883" y="1843242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/>
          <p:nvPr/>
        </p:nvSpPr>
        <p:spPr>
          <a:xfrm>
            <a:off x="8074733" y="1753267"/>
            <a:ext cx="228600" cy="228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/>
          <p:nvPr/>
        </p:nvSpPr>
        <p:spPr>
          <a:xfrm>
            <a:off x="2834700" y="1869600"/>
            <a:ext cx="4389000" cy="2926200"/>
          </a:xfrm>
          <a:prstGeom prst="roundRect">
            <a:avLst>
              <a:gd fmla="val 4531" name="adj"/>
            </a:avLst>
          </a:prstGeom>
          <a:solidFill>
            <a:schemeClr val="lt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" name="Google Shape;320;p28"/>
          <p:cNvCxnSpPr>
            <a:stCxn id="321" idx="3"/>
            <a:endCxn id="322" idx="1"/>
          </p:cNvCxnSpPr>
          <p:nvPr/>
        </p:nvCxnSpPr>
        <p:spPr>
          <a:xfrm>
            <a:off x="2774763" y="2571750"/>
            <a:ext cx="1832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3" name="Google Shape;32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Reductions</a:t>
            </a:r>
            <a:endParaRPr/>
          </a:p>
        </p:txBody>
      </p:sp>
      <p:sp>
        <p:nvSpPr>
          <p:cNvPr id="324" name="Google Shape;32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5" name="Google Shape;325;p28"/>
          <p:cNvGrpSpPr/>
          <p:nvPr/>
        </p:nvGrpSpPr>
        <p:grpSpPr>
          <a:xfrm>
            <a:off x="488763" y="2023050"/>
            <a:ext cx="2286000" cy="1097400"/>
            <a:chOff x="172850" y="2023050"/>
            <a:chExt cx="2286000" cy="1097400"/>
          </a:xfrm>
        </p:grpSpPr>
        <p:sp>
          <p:nvSpPr>
            <p:cNvPr id="321" name="Google Shape;321;p28"/>
            <p:cNvSpPr/>
            <p:nvPr/>
          </p:nvSpPr>
          <p:spPr>
            <a:xfrm>
              <a:off x="172850" y="2023050"/>
              <a:ext cx="2286000" cy="109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4570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G</a:t>
              </a:r>
              <a:endParaRPr b="1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326" name="Google Shape;326;p28"/>
            <p:cNvGrpSpPr/>
            <p:nvPr/>
          </p:nvGrpSpPr>
          <p:grpSpPr>
            <a:xfrm>
              <a:off x="311709" y="2151880"/>
              <a:ext cx="2008284" cy="839747"/>
              <a:chOff x="2587775" y="3364151"/>
              <a:chExt cx="4016569" cy="1554224"/>
            </a:xfrm>
          </p:grpSpPr>
          <p:sp>
            <p:nvSpPr>
              <p:cNvPr id="327" name="Google Shape;327;p28"/>
              <p:cNvSpPr txBox="1"/>
              <p:nvPr/>
            </p:nvSpPr>
            <p:spPr>
              <a:xfrm>
                <a:off x="4363427" y="3498703"/>
                <a:ext cx="229200" cy="15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8"/>
              <p:cNvSpPr/>
              <p:nvPr/>
            </p:nvSpPr>
            <p:spPr>
              <a:xfrm>
                <a:off x="4402410" y="3364151"/>
                <a:ext cx="387300" cy="3045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B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9" name="Google Shape;329;p28"/>
              <p:cNvSpPr/>
              <p:nvPr/>
            </p:nvSpPr>
            <p:spPr>
              <a:xfrm>
                <a:off x="4402410" y="4613874"/>
                <a:ext cx="387300" cy="3045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C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2587775" y="4065220"/>
                <a:ext cx="387300" cy="3045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A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31" name="Google Shape;331;p28"/>
              <p:cNvCxnSpPr>
                <a:endCxn id="328" idx="1"/>
              </p:cNvCxnSpPr>
              <p:nvPr/>
            </p:nvCxnSpPr>
            <p:spPr>
              <a:xfrm flipH="1" rot="10800000">
                <a:off x="2962410" y="3516401"/>
                <a:ext cx="1440000" cy="550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332" name="Google Shape;332;p28"/>
              <p:cNvCxnSpPr>
                <a:endCxn id="329" idx="1"/>
              </p:cNvCxnSpPr>
              <p:nvPr/>
            </p:nvCxnSpPr>
            <p:spPr>
              <a:xfrm>
                <a:off x="2974410" y="4370724"/>
                <a:ext cx="1428000" cy="395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33" name="Google Shape;333;p28"/>
              <p:cNvSpPr/>
              <p:nvPr/>
            </p:nvSpPr>
            <p:spPr>
              <a:xfrm>
                <a:off x="3495527" y="3675789"/>
                <a:ext cx="252900" cy="25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34" name="Google Shape;334;p28"/>
              <p:cNvCxnSpPr>
                <a:endCxn id="329" idx="3"/>
              </p:cNvCxnSpPr>
              <p:nvPr/>
            </p:nvCxnSpPr>
            <p:spPr>
              <a:xfrm flipH="1">
                <a:off x="4789710" y="4340724"/>
                <a:ext cx="1434000" cy="425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6666"/>
                </a:solidFill>
                <a:prstDash val="solid"/>
                <a:round/>
                <a:headEnd len="med" w="med" type="triangle"/>
                <a:tailEnd len="med" w="med" type="none"/>
              </a:ln>
            </p:spPr>
          </p:cxnSp>
          <p:sp>
            <p:nvSpPr>
              <p:cNvPr id="335" name="Google Shape;335;p28"/>
              <p:cNvSpPr/>
              <p:nvPr/>
            </p:nvSpPr>
            <p:spPr>
              <a:xfrm>
                <a:off x="5350930" y="4406538"/>
                <a:ext cx="252900" cy="25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6217044" y="4065220"/>
                <a:ext cx="387300" cy="3045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D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37" name="Google Shape;337;p28"/>
              <p:cNvCxnSpPr>
                <a:endCxn id="328" idx="2"/>
              </p:cNvCxnSpPr>
              <p:nvPr/>
            </p:nvCxnSpPr>
            <p:spPr>
              <a:xfrm rot="10800000">
                <a:off x="4596060" y="3668651"/>
                <a:ext cx="0" cy="9462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38" name="Google Shape;338;p28"/>
              <p:cNvSpPr/>
              <p:nvPr/>
            </p:nvSpPr>
            <p:spPr>
              <a:xfrm>
                <a:off x="4469636" y="4024717"/>
                <a:ext cx="252900" cy="25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39" name="Google Shape;339;p28"/>
              <p:cNvCxnSpPr>
                <a:stCxn id="328" idx="3"/>
              </p:cNvCxnSpPr>
              <p:nvPr/>
            </p:nvCxnSpPr>
            <p:spPr>
              <a:xfrm>
                <a:off x="4789710" y="3516401"/>
                <a:ext cx="1434000" cy="5748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40" name="Google Shape;340;p28"/>
              <p:cNvSpPr/>
              <p:nvPr/>
            </p:nvSpPr>
            <p:spPr>
              <a:xfrm>
                <a:off x="5302852" y="3644952"/>
                <a:ext cx="252900" cy="25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>
                <a:off x="3429250" y="4393975"/>
                <a:ext cx="317400" cy="25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0" spcFirstLastPara="1" rIns="0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342" name="Google Shape;342;p28"/>
          <p:cNvSpPr txBox="1"/>
          <p:nvPr>
            <p:ph idx="1" type="body"/>
          </p:nvPr>
        </p:nvSpPr>
        <p:spPr>
          <a:xfrm>
            <a:off x="311700" y="1152475"/>
            <a:ext cx="85206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Given a graph </a:t>
            </a:r>
            <a:r>
              <a:rPr b="1" lang="en"/>
              <a:t>G</a:t>
            </a:r>
            <a:r>
              <a:rPr lang="en"/>
              <a:t>, we created a new graph </a:t>
            </a:r>
            <a:r>
              <a:rPr b="1" lang="en"/>
              <a:t>G’</a:t>
            </a:r>
            <a:r>
              <a:rPr lang="en"/>
              <a:t>, then fed it to a related (but different) algorithm, and finally interpreted the result.</a:t>
            </a:r>
            <a:endParaRPr/>
          </a:p>
        </p:txBody>
      </p:sp>
      <p:sp>
        <p:nvSpPr>
          <p:cNvPr id="343" name="Google Shape;343;p28"/>
          <p:cNvSpPr/>
          <p:nvPr/>
        </p:nvSpPr>
        <p:spPr>
          <a:xfrm>
            <a:off x="3165225" y="2434650"/>
            <a:ext cx="1051500" cy="27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Preprocess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4" name="Google Shape;344;p28"/>
          <p:cNvCxnSpPr>
            <a:stCxn id="322" idx="3"/>
            <a:endCxn id="345" idx="1"/>
          </p:cNvCxnSpPr>
          <p:nvPr/>
        </p:nvCxnSpPr>
        <p:spPr>
          <a:xfrm flipH="1">
            <a:off x="3165113" y="2571750"/>
            <a:ext cx="3728100" cy="1521900"/>
          </a:xfrm>
          <a:prstGeom prst="bentConnector5">
            <a:avLst>
              <a:gd fmla="val -6387" name="adj1"/>
              <a:gd fmla="val 49999" name="adj2"/>
              <a:gd fmla="val 106164" name="adj3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46" name="Google Shape;346;p28"/>
          <p:cNvGrpSpPr/>
          <p:nvPr/>
        </p:nvGrpSpPr>
        <p:grpSpPr>
          <a:xfrm>
            <a:off x="4607213" y="2023050"/>
            <a:ext cx="2286000" cy="1097400"/>
            <a:chOff x="4070725" y="2023050"/>
            <a:chExt cx="2286000" cy="1097400"/>
          </a:xfrm>
        </p:grpSpPr>
        <p:sp>
          <p:nvSpPr>
            <p:cNvPr id="322" name="Google Shape;322;p28"/>
            <p:cNvSpPr/>
            <p:nvPr/>
          </p:nvSpPr>
          <p:spPr>
            <a:xfrm>
              <a:off x="4070725" y="2023050"/>
              <a:ext cx="2286000" cy="109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4570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G’</a:t>
              </a:r>
              <a:endParaRPr b="1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347" name="Google Shape;347;p28"/>
            <p:cNvGrpSpPr/>
            <p:nvPr/>
          </p:nvGrpSpPr>
          <p:grpSpPr>
            <a:xfrm>
              <a:off x="4209588" y="2206584"/>
              <a:ext cx="2008284" cy="730330"/>
              <a:chOff x="3928575" y="3271801"/>
              <a:chExt cx="4016569" cy="1554224"/>
            </a:xfrm>
          </p:grpSpPr>
          <p:grpSp>
            <p:nvGrpSpPr>
              <p:cNvPr id="348" name="Google Shape;348;p28"/>
              <p:cNvGrpSpPr/>
              <p:nvPr/>
            </p:nvGrpSpPr>
            <p:grpSpPr>
              <a:xfrm>
                <a:off x="3928575" y="3271801"/>
                <a:ext cx="4016569" cy="1554224"/>
                <a:chOff x="2587775" y="3364151"/>
                <a:chExt cx="4016569" cy="1554224"/>
              </a:xfrm>
            </p:grpSpPr>
            <p:sp>
              <p:nvSpPr>
                <p:cNvPr id="349" name="Google Shape;349;p28"/>
                <p:cNvSpPr txBox="1"/>
                <p:nvPr/>
              </p:nvSpPr>
              <p:spPr>
                <a:xfrm>
                  <a:off x="4363427" y="3498703"/>
                  <a:ext cx="229200" cy="151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8"/>
                <p:cNvSpPr/>
                <p:nvPr/>
              </p:nvSpPr>
              <p:spPr>
                <a:xfrm>
                  <a:off x="4402410" y="3364151"/>
                  <a:ext cx="387300" cy="304500"/>
                </a:xfrm>
                <a:prstGeom prst="rect">
                  <a:avLst/>
                </a:prstGeom>
                <a:solidFill>
                  <a:srgbClr val="B6D7A8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800">
                      <a:solidFill>
                        <a:schemeClr val="dk2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B</a:t>
                  </a:r>
                  <a:endParaRPr b="1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351" name="Google Shape;351;p28"/>
                <p:cNvSpPr/>
                <p:nvPr/>
              </p:nvSpPr>
              <p:spPr>
                <a:xfrm>
                  <a:off x="4402410" y="4613874"/>
                  <a:ext cx="387300" cy="304500"/>
                </a:xfrm>
                <a:prstGeom prst="rect">
                  <a:avLst/>
                </a:prstGeom>
                <a:solidFill>
                  <a:srgbClr val="B6D7A8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800">
                      <a:solidFill>
                        <a:schemeClr val="dk2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C</a:t>
                  </a:r>
                  <a:endParaRPr b="1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352" name="Google Shape;352;p28"/>
                <p:cNvSpPr/>
                <p:nvPr/>
              </p:nvSpPr>
              <p:spPr>
                <a:xfrm>
                  <a:off x="2587775" y="4065220"/>
                  <a:ext cx="387300" cy="304500"/>
                </a:xfrm>
                <a:prstGeom prst="rect">
                  <a:avLst/>
                </a:prstGeom>
                <a:solidFill>
                  <a:srgbClr val="B6D7A8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800">
                      <a:solidFill>
                        <a:schemeClr val="dk2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A</a:t>
                  </a:r>
                  <a:endParaRPr b="1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cxnSp>
              <p:nvCxnSpPr>
                <p:cNvPr id="353" name="Google Shape;353;p28"/>
                <p:cNvCxnSpPr>
                  <a:endCxn id="350" idx="1"/>
                </p:cNvCxnSpPr>
                <p:nvPr/>
              </p:nvCxnSpPr>
              <p:spPr>
                <a:xfrm flipH="1" rot="10800000">
                  <a:off x="2962410" y="3516401"/>
                  <a:ext cx="1440000" cy="5523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6666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cxnSp>
              <p:nvCxnSpPr>
                <p:cNvPr id="354" name="Google Shape;354;p28"/>
                <p:cNvCxnSpPr>
                  <a:endCxn id="351" idx="1"/>
                </p:cNvCxnSpPr>
                <p:nvPr/>
              </p:nvCxnSpPr>
              <p:spPr>
                <a:xfrm>
                  <a:off x="2974410" y="4370424"/>
                  <a:ext cx="1428000" cy="3957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cxnSp>
              <p:nvCxnSpPr>
                <p:cNvPr id="355" name="Google Shape;355;p28"/>
                <p:cNvCxnSpPr>
                  <a:endCxn id="351" idx="3"/>
                </p:cNvCxnSpPr>
                <p:nvPr/>
              </p:nvCxnSpPr>
              <p:spPr>
                <a:xfrm flipH="1">
                  <a:off x="4789710" y="4340424"/>
                  <a:ext cx="1434000" cy="42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6666"/>
                  </a:solidFill>
                  <a:prstDash val="solid"/>
                  <a:round/>
                  <a:headEnd len="med" w="med" type="triangle"/>
                  <a:tailEnd len="med" w="med" type="none"/>
                </a:ln>
              </p:spPr>
            </p:cxnSp>
            <p:sp>
              <p:nvSpPr>
                <p:cNvPr id="356" name="Google Shape;356;p28"/>
                <p:cNvSpPr/>
                <p:nvPr/>
              </p:nvSpPr>
              <p:spPr>
                <a:xfrm>
                  <a:off x="6217044" y="4065220"/>
                  <a:ext cx="387300" cy="304500"/>
                </a:xfrm>
                <a:prstGeom prst="rect">
                  <a:avLst/>
                </a:prstGeom>
                <a:solidFill>
                  <a:srgbClr val="B6D7A8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0" lIns="0" spcFirstLastPara="1" rIns="0" wrap="square" tIns="0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sz="800">
                      <a:solidFill>
                        <a:schemeClr val="dk2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D</a:t>
                  </a:r>
                  <a:endParaRPr b="1" sz="800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cxnSp>
              <p:nvCxnSpPr>
                <p:cNvPr id="357" name="Google Shape;357;p28"/>
                <p:cNvCxnSpPr>
                  <a:endCxn id="350" idx="2"/>
                </p:cNvCxnSpPr>
                <p:nvPr/>
              </p:nvCxnSpPr>
              <p:spPr>
                <a:xfrm rot="10800000">
                  <a:off x="4596060" y="3668651"/>
                  <a:ext cx="0" cy="9480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cxnSp>
              <p:nvCxnSpPr>
                <p:cNvPr id="358" name="Google Shape;358;p28"/>
                <p:cNvCxnSpPr>
                  <a:stCxn id="350" idx="3"/>
                </p:cNvCxnSpPr>
                <p:nvPr/>
              </p:nvCxnSpPr>
              <p:spPr>
                <a:xfrm>
                  <a:off x="4789710" y="3516401"/>
                  <a:ext cx="1434000" cy="5760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</p:grpSp>
          <p:sp>
            <p:nvSpPr>
              <p:cNvPr id="359" name="Google Shape;359;p28"/>
              <p:cNvSpPr/>
              <p:nvPr/>
            </p:nvSpPr>
            <p:spPr>
              <a:xfrm>
                <a:off x="4423775" y="3765646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8"/>
              <p:cNvSpPr/>
              <p:nvPr/>
            </p:nvSpPr>
            <p:spPr>
              <a:xfrm>
                <a:off x="4726625" y="3650596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8"/>
              <p:cNvSpPr/>
              <p:nvPr/>
            </p:nvSpPr>
            <p:spPr>
              <a:xfrm>
                <a:off x="5029475" y="3537046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5332325" y="3421996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8"/>
              <p:cNvSpPr/>
              <p:nvPr/>
            </p:nvSpPr>
            <p:spPr>
              <a:xfrm>
                <a:off x="6644850" y="3554446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8"/>
              <p:cNvSpPr/>
              <p:nvPr/>
            </p:nvSpPr>
            <p:spPr>
              <a:xfrm>
                <a:off x="6242583" y="4487392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8"/>
              <p:cNvSpPr/>
              <p:nvPr/>
            </p:nvSpPr>
            <p:spPr>
              <a:xfrm>
                <a:off x="6545433" y="4397417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6848283" y="4308942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8"/>
              <p:cNvSpPr/>
              <p:nvPr/>
            </p:nvSpPr>
            <p:spPr>
              <a:xfrm>
                <a:off x="7151133" y="4218967"/>
                <a:ext cx="228600" cy="228600"/>
              </a:xfrm>
              <a:prstGeom prst="ellipse">
                <a:avLst/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368" name="Google Shape;368;p28"/>
          <p:cNvCxnSpPr>
            <a:stCxn id="345" idx="3"/>
            <a:endCxn id="369" idx="1"/>
          </p:cNvCxnSpPr>
          <p:nvPr/>
        </p:nvCxnSpPr>
        <p:spPr>
          <a:xfrm>
            <a:off x="5451238" y="4093625"/>
            <a:ext cx="1832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0" name="Google Shape;370;p28"/>
          <p:cNvSpPr/>
          <p:nvPr/>
        </p:nvSpPr>
        <p:spPr>
          <a:xfrm>
            <a:off x="5795925" y="3956525"/>
            <a:ext cx="1143000" cy="27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Postprocess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28"/>
          <p:cNvSpPr/>
          <p:nvPr/>
        </p:nvSpPr>
        <p:spPr>
          <a:xfrm>
            <a:off x="3165238" y="3544925"/>
            <a:ext cx="2286000" cy="109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457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BreadthFirstPaths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28"/>
          <p:cNvSpPr/>
          <p:nvPr/>
        </p:nvSpPr>
        <p:spPr>
          <a:xfrm>
            <a:off x="4800588" y="3195575"/>
            <a:ext cx="457200" cy="274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BFS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28"/>
          <p:cNvSpPr/>
          <p:nvPr/>
        </p:nvSpPr>
        <p:spPr>
          <a:xfrm>
            <a:off x="7283638" y="3544925"/>
            <a:ext cx="1371600" cy="109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4570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SPT(G, A)</a:t>
            </a:r>
            <a:endParaRPr b="1"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Topological Ordering</a:t>
            </a:r>
            <a:endParaRPr/>
          </a:p>
        </p:txBody>
      </p:sp>
      <p:sp>
        <p:nvSpPr>
          <p:cNvPr id="377" name="Google Shape;37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Topological Ordering</a:t>
            </a:r>
            <a:endParaRPr/>
          </a:p>
        </p:txBody>
      </p:sp>
      <p:sp>
        <p:nvSpPr>
          <p:cNvPr id="383" name="Google Shape;383;p30"/>
          <p:cNvSpPr txBox="1"/>
          <p:nvPr>
            <p:ph idx="1" type="body"/>
          </p:nvPr>
        </p:nvSpPr>
        <p:spPr>
          <a:xfrm>
            <a:off x="311700" y="2921425"/>
            <a:ext cx="85206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Suppose we have tasks 0 through 7, where an arrow from </a:t>
            </a:r>
            <a:r>
              <a:rPr b="1" lang="en"/>
              <a:t>v</a:t>
            </a:r>
            <a:r>
              <a:rPr lang="en"/>
              <a:t> to </a:t>
            </a:r>
            <a:r>
              <a:rPr b="1" lang="en"/>
              <a:t>w</a:t>
            </a:r>
            <a:r>
              <a:rPr lang="en"/>
              <a:t> indicates that </a:t>
            </a:r>
            <a:r>
              <a:rPr b="1" lang="en"/>
              <a:t>v</a:t>
            </a:r>
            <a:r>
              <a:rPr lang="en"/>
              <a:t> must happen before </a:t>
            </a:r>
            <a:r>
              <a:rPr b="1" lang="en"/>
              <a:t>w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Which graph algorithm could we use to find a valid ordering for these tasks?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Valid orderings include: [0, 2, 1, 3, 5, 4, 7, 6], [2, 0, 3, 5, 1, 4, 6, 7], …</a:t>
            </a:r>
            <a:endParaRPr/>
          </a:p>
        </p:txBody>
      </p:sp>
      <p:sp>
        <p:nvSpPr>
          <p:cNvPr id="384" name="Google Shape;38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85" name="Google Shape;385;p30"/>
          <p:cNvGrpSpPr/>
          <p:nvPr/>
        </p:nvGrpSpPr>
        <p:grpSpPr>
          <a:xfrm>
            <a:off x="3071707" y="733900"/>
            <a:ext cx="2419775" cy="1945738"/>
            <a:chOff x="756020" y="683300"/>
            <a:chExt cx="2419775" cy="1945738"/>
          </a:xfrm>
        </p:grpSpPr>
        <p:sp>
          <p:nvSpPr>
            <p:cNvPr id="386" name="Google Shape;386;p30"/>
            <p:cNvSpPr/>
            <p:nvPr/>
          </p:nvSpPr>
          <p:spPr>
            <a:xfrm>
              <a:off x="932470" y="19381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1806370" y="68330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178137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1868645" y="18655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2446495" y="118418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2858395" y="18412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1944845" y="237613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7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93" name="Google Shape;393;p30"/>
            <p:cNvCxnSpPr>
              <a:stCxn id="394" idx="2"/>
              <a:endCxn id="386" idx="0"/>
            </p:cNvCxnSpPr>
            <p:nvPr/>
          </p:nvCxnSpPr>
          <p:spPr>
            <a:xfrm>
              <a:off x="914720" y="1507375"/>
              <a:ext cx="176400" cy="430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5" name="Google Shape;395;p30"/>
            <p:cNvCxnSpPr>
              <a:stCxn id="394" idx="3"/>
              <a:endCxn id="388" idx="1"/>
            </p:cNvCxnSpPr>
            <p:nvPr/>
          </p:nvCxnSpPr>
          <p:spPr>
            <a:xfrm>
              <a:off x="1073420" y="1380925"/>
              <a:ext cx="708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6" name="Google Shape;396;p30"/>
            <p:cNvCxnSpPr>
              <a:stCxn id="387" idx="2"/>
              <a:endCxn id="388" idx="0"/>
            </p:cNvCxnSpPr>
            <p:nvPr/>
          </p:nvCxnSpPr>
          <p:spPr>
            <a:xfrm flipH="1">
              <a:off x="1940170" y="936200"/>
              <a:ext cx="24900" cy="318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7" name="Google Shape;397;p30"/>
            <p:cNvCxnSpPr>
              <a:stCxn id="387" idx="3"/>
              <a:endCxn id="390" idx="0"/>
            </p:cNvCxnSpPr>
            <p:nvPr/>
          </p:nvCxnSpPr>
          <p:spPr>
            <a:xfrm>
              <a:off x="2123770" y="809750"/>
              <a:ext cx="481500" cy="374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8" name="Google Shape;398;p30"/>
            <p:cNvCxnSpPr>
              <a:stCxn id="390" idx="2"/>
              <a:endCxn id="391" idx="0"/>
            </p:cNvCxnSpPr>
            <p:nvPr/>
          </p:nvCxnSpPr>
          <p:spPr>
            <a:xfrm>
              <a:off x="2605195" y="1437088"/>
              <a:ext cx="411900" cy="404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9" name="Google Shape;399;p30"/>
            <p:cNvCxnSpPr>
              <a:stCxn id="390" idx="2"/>
              <a:endCxn id="389" idx="3"/>
            </p:cNvCxnSpPr>
            <p:nvPr/>
          </p:nvCxnSpPr>
          <p:spPr>
            <a:xfrm flipH="1">
              <a:off x="2186095" y="1437088"/>
              <a:ext cx="419100" cy="555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0" name="Google Shape;400;p30"/>
            <p:cNvCxnSpPr>
              <a:stCxn id="388" idx="2"/>
              <a:endCxn id="389" idx="0"/>
            </p:cNvCxnSpPr>
            <p:nvPr/>
          </p:nvCxnSpPr>
          <p:spPr>
            <a:xfrm>
              <a:off x="1940070" y="1507375"/>
              <a:ext cx="87300" cy="3582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1" name="Google Shape;401;p30"/>
            <p:cNvCxnSpPr>
              <a:stCxn id="386" idx="3"/>
              <a:endCxn id="389" idx="1"/>
            </p:cNvCxnSpPr>
            <p:nvPr/>
          </p:nvCxnSpPr>
          <p:spPr>
            <a:xfrm flipH="1" rot="10800000">
              <a:off x="1249870" y="1992025"/>
              <a:ext cx="618900" cy="72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2" name="Google Shape;402;p30"/>
            <p:cNvCxnSpPr>
              <a:stCxn id="389" idx="2"/>
              <a:endCxn id="392" idx="0"/>
            </p:cNvCxnSpPr>
            <p:nvPr/>
          </p:nvCxnSpPr>
          <p:spPr>
            <a:xfrm>
              <a:off x="2027345" y="2118463"/>
              <a:ext cx="76200" cy="257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94" name="Google Shape;394;p30"/>
            <p:cNvSpPr/>
            <p:nvPr/>
          </p:nvSpPr>
          <p:spPr>
            <a:xfrm>
              <a:off x="75602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03" name="Google Shape;403;p30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rgbClr val="4B2E83"/>
          </a:solidFill>
          <a:ln cap="flat" cmpd="sng" w="28575">
            <a:solidFill>
              <a:srgbClr val="F0EC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observations or ideas that you noticed about the valid orderings.</a:t>
            </a:r>
            <a:endParaRPr/>
          </a:p>
        </p:txBody>
      </p:sp>
      <p:sp>
        <p:nvSpPr>
          <p:cNvPr id="409" name="Google Shape;40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6" name="Google Shape;416;p32"/>
          <p:cNvGrpSpPr/>
          <p:nvPr/>
        </p:nvGrpSpPr>
        <p:grpSpPr>
          <a:xfrm>
            <a:off x="208375" y="131936"/>
            <a:ext cx="2017486" cy="2187550"/>
            <a:chOff x="208375" y="683311"/>
            <a:chExt cx="2017486" cy="2187550"/>
          </a:xfrm>
        </p:grpSpPr>
        <p:grpSp>
          <p:nvGrpSpPr>
            <p:cNvPr id="417" name="Google Shape;417;p32"/>
            <p:cNvGrpSpPr/>
            <p:nvPr/>
          </p:nvGrpSpPr>
          <p:grpSpPr>
            <a:xfrm>
              <a:off x="247226" y="683311"/>
              <a:ext cx="1978635" cy="2187550"/>
              <a:chOff x="247226" y="683311"/>
              <a:chExt cx="1978635" cy="2187550"/>
            </a:xfrm>
          </p:grpSpPr>
          <p:sp>
            <p:nvSpPr>
              <p:cNvPr id="418" name="Google Shape;418;p32"/>
              <p:cNvSpPr/>
              <p:nvPr/>
            </p:nvSpPr>
            <p:spPr>
              <a:xfrm>
                <a:off x="247226" y="119772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19" name="Google Shape;419;p32"/>
              <p:cNvSpPr/>
              <p:nvPr/>
            </p:nvSpPr>
            <p:spPr>
              <a:xfrm>
                <a:off x="402615" y="1813474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0" name="Google Shape;420;p32"/>
              <p:cNvSpPr/>
              <p:nvPr/>
            </p:nvSpPr>
            <p:spPr>
              <a:xfrm>
                <a:off x="1172206" y="68331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1150190" y="1197722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1227048" y="174807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3" name="Google Shape;423;p32"/>
              <p:cNvSpPr/>
              <p:nvPr/>
            </p:nvSpPr>
            <p:spPr>
              <a:xfrm>
                <a:off x="1583525" y="113441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4" name="Google Shape;424;p32"/>
              <p:cNvSpPr/>
              <p:nvPr/>
            </p:nvSpPr>
            <p:spPr>
              <a:xfrm>
                <a:off x="1946261" y="1726193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5" name="Google Shape;425;p32"/>
              <p:cNvSpPr/>
              <p:nvPr/>
            </p:nvSpPr>
            <p:spPr>
              <a:xfrm>
                <a:off x="1294152" y="2207912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26" name="Google Shape;426;p32"/>
              <p:cNvCxnSpPr>
                <a:stCxn id="418" idx="2"/>
                <a:endCxn id="419" idx="0"/>
              </p:cNvCxnSpPr>
              <p:nvPr/>
            </p:nvCxnSpPr>
            <p:spPr>
              <a:xfrm>
                <a:off x="387026" y="1425422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27" name="Google Shape;427;p32"/>
              <p:cNvCxnSpPr>
                <a:stCxn id="418" idx="3"/>
                <a:endCxn id="421" idx="1"/>
              </p:cNvCxnSpPr>
              <p:nvPr/>
            </p:nvCxnSpPr>
            <p:spPr>
              <a:xfrm>
                <a:off x="526826" y="1311572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28" name="Google Shape;428;p32"/>
              <p:cNvCxnSpPr>
                <a:stCxn id="420" idx="2"/>
                <a:endCxn id="421" idx="0"/>
              </p:cNvCxnSpPr>
              <p:nvPr/>
            </p:nvCxnSpPr>
            <p:spPr>
              <a:xfrm flipH="1">
                <a:off x="1290106" y="911011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29" name="Google Shape;429;p32"/>
              <p:cNvCxnSpPr>
                <a:stCxn id="420" idx="3"/>
                <a:endCxn id="423" idx="0"/>
              </p:cNvCxnSpPr>
              <p:nvPr/>
            </p:nvCxnSpPr>
            <p:spPr>
              <a:xfrm>
                <a:off x="1451806" y="797161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0" name="Google Shape;430;p32"/>
              <p:cNvCxnSpPr>
                <a:stCxn id="423" idx="2"/>
                <a:endCxn id="424" idx="0"/>
              </p:cNvCxnSpPr>
              <p:nvPr/>
            </p:nvCxnSpPr>
            <p:spPr>
              <a:xfrm>
                <a:off x="1723325" y="1362119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1" name="Google Shape;431;p32"/>
              <p:cNvCxnSpPr>
                <a:stCxn id="423" idx="2"/>
                <a:endCxn id="422" idx="3"/>
              </p:cNvCxnSpPr>
              <p:nvPr/>
            </p:nvCxnSpPr>
            <p:spPr>
              <a:xfrm flipH="1">
                <a:off x="1506725" y="1362119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2" name="Google Shape;432;p32"/>
              <p:cNvCxnSpPr>
                <a:stCxn id="421" idx="2"/>
                <a:endCxn id="422" idx="0"/>
              </p:cNvCxnSpPr>
              <p:nvPr/>
            </p:nvCxnSpPr>
            <p:spPr>
              <a:xfrm>
                <a:off x="1289990" y="1425422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3" name="Google Shape;433;p32"/>
              <p:cNvCxnSpPr>
                <a:stCxn id="419" idx="3"/>
                <a:endCxn id="422" idx="1"/>
              </p:cNvCxnSpPr>
              <p:nvPr/>
            </p:nvCxnSpPr>
            <p:spPr>
              <a:xfrm flipH="1" rot="10800000">
                <a:off x="682215" y="1861924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34" name="Google Shape;434;p32"/>
              <p:cNvCxnSpPr>
                <a:stCxn id="422" idx="2"/>
                <a:endCxn id="425" idx="0"/>
              </p:cNvCxnSpPr>
              <p:nvPr/>
            </p:nvCxnSpPr>
            <p:spPr>
              <a:xfrm>
                <a:off x="1366848" y="1975778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35" name="Google Shape;435;p32"/>
              <p:cNvSpPr txBox="1"/>
              <p:nvPr/>
            </p:nvSpPr>
            <p:spPr>
              <a:xfrm>
                <a:off x="682123" y="2482961"/>
                <a:ext cx="13089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36" name="Google Shape;436;p32"/>
            <p:cNvSpPr txBox="1"/>
            <p:nvPr/>
          </p:nvSpPr>
          <p:spPr>
            <a:xfrm>
              <a:off x="208375" y="915050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7" name="Google Shape;437;p32"/>
          <p:cNvGrpSpPr/>
          <p:nvPr/>
        </p:nvGrpSpPr>
        <p:grpSpPr>
          <a:xfrm>
            <a:off x="2385539" y="131923"/>
            <a:ext cx="1978635" cy="2187550"/>
            <a:chOff x="2385539" y="683298"/>
            <a:chExt cx="1978635" cy="2187550"/>
          </a:xfrm>
        </p:grpSpPr>
        <p:grpSp>
          <p:nvGrpSpPr>
            <p:cNvPr id="438" name="Google Shape;438;p32"/>
            <p:cNvGrpSpPr/>
            <p:nvPr/>
          </p:nvGrpSpPr>
          <p:grpSpPr>
            <a:xfrm>
              <a:off x="2385539" y="683298"/>
              <a:ext cx="1978635" cy="2187550"/>
              <a:chOff x="2385539" y="683298"/>
              <a:chExt cx="1978635" cy="2187550"/>
            </a:xfrm>
          </p:grpSpPr>
          <p:sp>
            <p:nvSpPr>
              <p:cNvPr id="439" name="Google Shape;439;p32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47" name="Google Shape;447;p32"/>
              <p:cNvCxnSpPr>
                <a:stCxn id="439" idx="2"/>
                <a:endCxn id="440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48" name="Google Shape;448;p32"/>
              <p:cNvCxnSpPr>
                <a:stCxn id="439" idx="3"/>
                <a:endCxn id="442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49" name="Google Shape;449;p32"/>
              <p:cNvCxnSpPr>
                <a:stCxn id="441" idx="2"/>
                <a:endCxn id="442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0" name="Google Shape;450;p32"/>
              <p:cNvCxnSpPr>
                <a:stCxn id="441" idx="3"/>
                <a:endCxn id="444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1" name="Google Shape;451;p32"/>
              <p:cNvCxnSpPr>
                <a:stCxn id="444" idx="2"/>
                <a:endCxn id="445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2" name="Google Shape;452;p32"/>
              <p:cNvCxnSpPr>
                <a:stCxn id="444" idx="2"/>
                <a:endCxn id="443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3" name="Google Shape;453;p32"/>
              <p:cNvCxnSpPr>
                <a:stCxn id="442" idx="2"/>
                <a:endCxn id="443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4" name="Google Shape;454;p32"/>
              <p:cNvCxnSpPr>
                <a:stCxn id="440" idx="3"/>
                <a:endCxn id="443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55" name="Google Shape;455;p32"/>
              <p:cNvCxnSpPr>
                <a:stCxn id="443" idx="2"/>
                <a:endCxn id="446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56" name="Google Shape;456;p32"/>
              <p:cNvSpPr txBox="1"/>
              <p:nvPr/>
            </p:nvSpPr>
            <p:spPr>
              <a:xfrm>
                <a:off x="2820436" y="2482948"/>
                <a:ext cx="13089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57" name="Google Shape;457;p32"/>
            <p:cNvSpPr txBox="1"/>
            <p:nvPr/>
          </p:nvSpPr>
          <p:spPr>
            <a:xfrm>
              <a:off x="2390936" y="1588686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58" name="Google Shape;458;p32"/>
          <p:cNvGrpSpPr/>
          <p:nvPr/>
        </p:nvGrpSpPr>
        <p:grpSpPr>
          <a:xfrm>
            <a:off x="4587089" y="131923"/>
            <a:ext cx="1978635" cy="2187552"/>
            <a:chOff x="4587089" y="683298"/>
            <a:chExt cx="1978635" cy="2187552"/>
          </a:xfrm>
        </p:grpSpPr>
        <p:grpSp>
          <p:nvGrpSpPr>
            <p:cNvPr id="459" name="Google Shape;459;p32"/>
            <p:cNvGrpSpPr/>
            <p:nvPr/>
          </p:nvGrpSpPr>
          <p:grpSpPr>
            <a:xfrm>
              <a:off x="4587089" y="683298"/>
              <a:ext cx="1978635" cy="2187552"/>
              <a:chOff x="4587089" y="683298"/>
              <a:chExt cx="1978635" cy="2187552"/>
            </a:xfrm>
          </p:grpSpPr>
          <p:sp>
            <p:nvSpPr>
              <p:cNvPr id="460" name="Google Shape;460;p32"/>
              <p:cNvSpPr/>
              <p:nvPr/>
            </p:nvSpPr>
            <p:spPr>
              <a:xfrm>
                <a:off x="458708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1" name="Google Shape;461;p32"/>
              <p:cNvSpPr/>
              <p:nvPr/>
            </p:nvSpPr>
            <p:spPr>
              <a:xfrm>
                <a:off x="474247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2" name="Google Shape;462;p32"/>
              <p:cNvSpPr/>
              <p:nvPr/>
            </p:nvSpPr>
            <p:spPr>
              <a:xfrm>
                <a:off x="5512069" y="6832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3" name="Google Shape;463;p32"/>
              <p:cNvSpPr/>
              <p:nvPr/>
            </p:nvSpPr>
            <p:spPr>
              <a:xfrm>
                <a:off x="5490053" y="11977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4" name="Google Shape;464;p32"/>
              <p:cNvSpPr/>
              <p:nvPr/>
            </p:nvSpPr>
            <p:spPr>
              <a:xfrm>
                <a:off x="556691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5" name="Google Shape;465;p32"/>
              <p:cNvSpPr/>
              <p:nvPr/>
            </p:nvSpPr>
            <p:spPr>
              <a:xfrm>
                <a:off x="5923389" y="11344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6" name="Google Shape;466;p32"/>
              <p:cNvSpPr/>
              <p:nvPr/>
            </p:nvSpPr>
            <p:spPr>
              <a:xfrm>
                <a:off x="628612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67" name="Google Shape;467;p32"/>
              <p:cNvSpPr/>
              <p:nvPr/>
            </p:nvSpPr>
            <p:spPr>
              <a:xfrm>
                <a:off x="5634016" y="220789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68" name="Google Shape;468;p32"/>
              <p:cNvCxnSpPr>
                <a:stCxn id="460" idx="2"/>
                <a:endCxn id="461" idx="0"/>
              </p:cNvCxnSpPr>
              <p:nvPr/>
            </p:nvCxnSpPr>
            <p:spPr>
              <a:xfrm>
                <a:off x="472688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69" name="Google Shape;469;p32"/>
              <p:cNvCxnSpPr>
                <a:stCxn id="460" idx="3"/>
                <a:endCxn id="463" idx="1"/>
              </p:cNvCxnSpPr>
              <p:nvPr/>
            </p:nvCxnSpPr>
            <p:spPr>
              <a:xfrm>
                <a:off x="486668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0" name="Google Shape;470;p32"/>
              <p:cNvCxnSpPr>
                <a:stCxn id="462" idx="2"/>
                <a:endCxn id="463" idx="0"/>
              </p:cNvCxnSpPr>
              <p:nvPr/>
            </p:nvCxnSpPr>
            <p:spPr>
              <a:xfrm flipH="1">
                <a:off x="562996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1" name="Google Shape;471;p32"/>
              <p:cNvCxnSpPr>
                <a:stCxn id="462" idx="3"/>
                <a:endCxn id="465" idx="0"/>
              </p:cNvCxnSpPr>
              <p:nvPr/>
            </p:nvCxnSpPr>
            <p:spPr>
              <a:xfrm>
                <a:off x="579166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2" name="Google Shape;472;p32"/>
              <p:cNvCxnSpPr>
                <a:stCxn id="465" idx="2"/>
                <a:endCxn id="466" idx="0"/>
              </p:cNvCxnSpPr>
              <p:nvPr/>
            </p:nvCxnSpPr>
            <p:spPr>
              <a:xfrm>
                <a:off x="606318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3" name="Google Shape;473;p32"/>
              <p:cNvCxnSpPr>
                <a:stCxn id="465" idx="2"/>
                <a:endCxn id="464" idx="3"/>
              </p:cNvCxnSpPr>
              <p:nvPr/>
            </p:nvCxnSpPr>
            <p:spPr>
              <a:xfrm flipH="1">
                <a:off x="584658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4" name="Google Shape;474;p32"/>
              <p:cNvCxnSpPr>
                <a:stCxn id="463" idx="2"/>
                <a:endCxn id="464" idx="0"/>
              </p:cNvCxnSpPr>
              <p:nvPr/>
            </p:nvCxnSpPr>
            <p:spPr>
              <a:xfrm>
                <a:off x="562985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5" name="Google Shape;475;p32"/>
              <p:cNvCxnSpPr>
                <a:stCxn id="461" idx="3"/>
                <a:endCxn id="464" idx="1"/>
              </p:cNvCxnSpPr>
              <p:nvPr/>
            </p:nvCxnSpPr>
            <p:spPr>
              <a:xfrm flipH="1" rot="10800000">
                <a:off x="502207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76" name="Google Shape;476;p32"/>
              <p:cNvCxnSpPr>
                <a:stCxn id="464" idx="2"/>
                <a:endCxn id="467" idx="0"/>
              </p:cNvCxnSpPr>
              <p:nvPr/>
            </p:nvCxnSpPr>
            <p:spPr>
              <a:xfrm>
                <a:off x="570671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477" name="Google Shape;477;p32"/>
              <p:cNvSpPr txBox="1"/>
              <p:nvPr/>
            </p:nvSpPr>
            <p:spPr>
              <a:xfrm>
                <a:off x="5021974" y="2482950"/>
                <a:ext cx="14667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78" name="Google Shape;478;p32"/>
            <p:cNvSpPr txBox="1"/>
            <p:nvPr/>
          </p:nvSpPr>
          <p:spPr>
            <a:xfrm>
              <a:off x="5410788" y="1547586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9" name="Google Shape;479;p32"/>
          <p:cNvGrpSpPr/>
          <p:nvPr/>
        </p:nvGrpSpPr>
        <p:grpSpPr>
          <a:xfrm>
            <a:off x="6929139" y="131923"/>
            <a:ext cx="2126286" cy="2187552"/>
            <a:chOff x="6929139" y="683298"/>
            <a:chExt cx="2126286" cy="2187552"/>
          </a:xfrm>
        </p:grpSpPr>
        <p:grpSp>
          <p:nvGrpSpPr>
            <p:cNvPr id="480" name="Google Shape;480;p32"/>
            <p:cNvGrpSpPr/>
            <p:nvPr/>
          </p:nvGrpSpPr>
          <p:grpSpPr>
            <a:xfrm>
              <a:off x="6929139" y="683298"/>
              <a:ext cx="1978635" cy="1752301"/>
              <a:chOff x="6929139" y="683298"/>
              <a:chExt cx="1978635" cy="1752301"/>
            </a:xfrm>
          </p:grpSpPr>
          <p:sp>
            <p:nvSpPr>
              <p:cNvPr id="481" name="Google Shape;481;p32"/>
              <p:cNvSpPr/>
              <p:nvPr/>
            </p:nvSpPr>
            <p:spPr>
              <a:xfrm>
                <a:off x="69291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2" name="Google Shape;482;p32"/>
              <p:cNvSpPr/>
              <p:nvPr/>
            </p:nvSpPr>
            <p:spPr>
              <a:xfrm>
                <a:off x="70845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3" name="Google Shape;483;p32"/>
              <p:cNvSpPr/>
              <p:nvPr/>
            </p:nvSpPr>
            <p:spPr>
              <a:xfrm>
                <a:off x="7854120" y="6832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4" name="Google Shape;484;p32"/>
              <p:cNvSpPr/>
              <p:nvPr/>
            </p:nvSpPr>
            <p:spPr>
              <a:xfrm>
                <a:off x="7832103" y="11977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5" name="Google Shape;485;p32"/>
              <p:cNvSpPr/>
              <p:nvPr/>
            </p:nvSpPr>
            <p:spPr>
              <a:xfrm>
                <a:off x="79089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6" name="Google Shape;486;p32"/>
              <p:cNvSpPr/>
              <p:nvPr/>
            </p:nvSpPr>
            <p:spPr>
              <a:xfrm>
                <a:off x="8265439" y="11344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7" name="Google Shape;487;p32"/>
              <p:cNvSpPr/>
              <p:nvPr/>
            </p:nvSpPr>
            <p:spPr>
              <a:xfrm>
                <a:off x="862817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88" name="Google Shape;488;p32"/>
              <p:cNvSpPr/>
              <p:nvPr/>
            </p:nvSpPr>
            <p:spPr>
              <a:xfrm>
                <a:off x="79760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489" name="Google Shape;489;p32"/>
              <p:cNvCxnSpPr>
                <a:stCxn id="481" idx="2"/>
                <a:endCxn id="482" idx="0"/>
              </p:cNvCxnSpPr>
              <p:nvPr/>
            </p:nvCxnSpPr>
            <p:spPr>
              <a:xfrm>
                <a:off x="70689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0" name="Google Shape;490;p32"/>
              <p:cNvCxnSpPr>
                <a:stCxn id="481" idx="3"/>
                <a:endCxn id="484" idx="1"/>
              </p:cNvCxnSpPr>
              <p:nvPr/>
            </p:nvCxnSpPr>
            <p:spPr>
              <a:xfrm>
                <a:off x="72087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1" name="Google Shape;491;p32"/>
              <p:cNvCxnSpPr>
                <a:stCxn id="483" idx="2"/>
                <a:endCxn id="484" idx="0"/>
              </p:cNvCxnSpPr>
              <p:nvPr/>
            </p:nvCxnSpPr>
            <p:spPr>
              <a:xfrm flipH="1">
                <a:off x="7972020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2" name="Google Shape;492;p32"/>
              <p:cNvCxnSpPr>
                <a:stCxn id="483" idx="3"/>
                <a:endCxn id="486" idx="0"/>
              </p:cNvCxnSpPr>
              <p:nvPr/>
            </p:nvCxnSpPr>
            <p:spPr>
              <a:xfrm>
                <a:off x="8133720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3" name="Google Shape;493;p32"/>
              <p:cNvCxnSpPr>
                <a:stCxn id="486" idx="2"/>
                <a:endCxn id="487" idx="0"/>
              </p:cNvCxnSpPr>
              <p:nvPr/>
            </p:nvCxnSpPr>
            <p:spPr>
              <a:xfrm>
                <a:off x="84052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4" name="Google Shape;494;p32"/>
              <p:cNvCxnSpPr>
                <a:stCxn id="486" idx="2"/>
                <a:endCxn id="485" idx="3"/>
              </p:cNvCxnSpPr>
              <p:nvPr/>
            </p:nvCxnSpPr>
            <p:spPr>
              <a:xfrm flipH="1">
                <a:off x="81886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5" name="Google Shape;495;p32"/>
              <p:cNvCxnSpPr>
                <a:stCxn id="484" idx="2"/>
                <a:endCxn id="485" idx="0"/>
              </p:cNvCxnSpPr>
              <p:nvPr/>
            </p:nvCxnSpPr>
            <p:spPr>
              <a:xfrm>
                <a:off x="79719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6" name="Google Shape;496;p32"/>
              <p:cNvCxnSpPr>
                <a:stCxn id="482" idx="3"/>
                <a:endCxn id="485" idx="1"/>
              </p:cNvCxnSpPr>
              <p:nvPr/>
            </p:nvCxnSpPr>
            <p:spPr>
              <a:xfrm flipH="1" rot="10800000">
                <a:off x="73641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497" name="Google Shape;497;p32"/>
              <p:cNvCxnSpPr>
                <a:stCxn id="485" idx="2"/>
                <a:endCxn id="488" idx="0"/>
              </p:cNvCxnSpPr>
              <p:nvPr/>
            </p:nvCxnSpPr>
            <p:spPr>
              <a:xfrm>
                <a:off x="80487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498" name="Google Shape;498;p32"/>
            <p:cNvSpPr txBox="1"/>
            <p:nvPr/>
          </p:nvSpPr>
          <p:spPr>
            <a:xfrm>
              <a:off x="7364025" y="2482950"/>
              <a:ext cx="1691400" cy="38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Postorder: [7]</a:t>
              </a:r>
              <a:endPara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99" name="Google Shape;499;p32"/>
            <p:cNvSpPr txBox="1"/>
            <p:nvPr/>
          </p:nvSpPr>
          <p:spPr>
            <a:xfrm>
              <a:off x="7849188" y="1972642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0" name="Google Shape;500;p32"/>
          <p:cNvGrpSpPr/>
          <p:nvPr/>
        </p:nvGrpSpPr>
        <p:grpSpPr>
          <a:xfrm>
            <a:off x="226852" y="2572723"/>
            <a:ext cx="2057298" cy="2187552"/>
            <a:chOff x="226852" y="2895498"/>
            <a:chExt cx="2057298" cy="2187552"/>
          </a:xfrm>
        </p:grpSpPr>
        <p:grpSp>
          <p:nvGrpSpPr>
            <p:cNvPr id="501" name="Google Shape;501;p32"/>
            <p:cNvGrpSpPr/>
            <p:nvPr/>
          </p:nvGrpSpPr>
          <p:grpSpPr>
            <a:xfrm>
              <a:off x="226852" y="2895498"/>
              <a:ext cx="1978635" cy="1752301"/>
              <a:chOff x="226852" y="2895498"/>
              <a:chExt cx="1978635" cy="1752301"/>
            </a:xfrm>
          </p:grpSpPr>
          <p:sp>
            <p:nvSpPr>
              <p:cNvPr id="502" name="Google Shape;502;p32"/>
              <p:cNvSpPr/>
              <p:nvPr/>
            </p:nvSpPr>
            <p:spPr>
              <a:xfrm>
                <a:off x="226852" y="34099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3" name="Google Shape;503;p32"/>
              <p:cNvSpPr/>
              <p:nvPr/>
            </p:nvSpPr>
            <p:spPr>
              <a:xfrm>
                <a:off x="382241" y="40256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4" name="Google Shape;504;p32"/>
              <p:cNvSpPr/>
              <p:nvPr/>
            </p:nvSpPr>
            <p:spPr>
              <a:xfrm>
                <a:off x="1151832" y="28954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5" name="Google Shape;505;p32"/>
              <p:cNvSpPr/>
              <p:nvPr/>
            </p:nvSpPr>
            <p:spPr>
              <a:xfrm>
                <a:off x="1129816" y="34099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6" name="Google Shape;506;p32"/>
              <p:cNvSpPr/>
              <p:nvPr/>
            </p:nvSpPr>
            <p:spPr>
              <a:xfrm>
                <a:off x="1206674" y="39602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7" name="Google Shape;507;p32"/>
              <p:cNvSpPr/>
              <p:nvPr/>
            </p:nvSpPr>
            <p:spPr>
              <a:xfrm>
                <a:off x="1563151" y="33466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8" name="Google Shape;508;p32"/>
              <p:cNvSpPr/>
              <p:nvPr/>
            </p:nvSpPr>
            <p:spPr>
              <a:xfrm>
                <a:off x="1925887" y="39383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09" name="Google Shape;509;p32"/>
              <p:cNvSpPr/>
              <p:nvPr/>
            </p:nvSpPr>
            <p:spPr>
              <a:xfrm>
                <a:off x="1273778" y="44200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10" name="Google Shape;510;p32"/>
              <p:cNvCxnSpPr>
                <a:stCxn id="502" idx="2"/>
                <a:endCxn id="503" idx="0"/>
              </p:cNvCxnSpPr>
              <p:nvPr/>
            </p:nvCxnSpPr>
            <p:spPr>
              <a:xfrm>
                <a:off x="366652" y="36376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1" name="Google Shape;511;p32"/>
              <p:cNvCxnSpPr>
                <a:stCxn id="502" idx="3"/>
                <a:endCxn id="505" idx="1"/>
              </p:cNvCxnSpPr>
              <p:nvPr/>
            </p:nvCxnSpPr>
            <p:spPr>
              <a:xfrm>
                <a:off x="506452" y="35237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2" name="Google Shape;512;p32"/>
              <p:cNvCxnSpPr>
                <a:stCxn id="504" idx="2"/>
                <a:endCxn id="505" idx="0"/>
              </p:cNvCxnSpPr>
              <p:nvPr/>
            </p:nvCxnSpPr>
            <p:spPr>
              <a:xfrm flipH="1">
                <a:off x="1269732" y="31231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3" name="Google Shape;513;p32"/>
              <p:cNvCxnSpPr>
                <a:stCxn id="504" idx="3"/>
                <a:endCxn id="507" idx="0"/>
              </p:cNvCxnSpPr>
              <p:nvPr/>
            </p:nvCxnSpPr>
            <p:spPr>
              <a:xfrm>
                <a:off x="1431432" y="30093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4" name="Google Shape;514;p32"/>
              <p:cNvCxnSpPr>
                <a:stCxn id="507" idx="2"/>
                <a:endCxn id="508" idx="0"/>
              </p:cNvCxnSpPr>
              <p:nvPr/>
            </p:nvCxnSpPr>
            <p:spPr>
              <a:xfrm>
                <a:off x="1702951" y="35743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5" name="Google Shape;515;p32"/>
              <p:cNvCxnSpPr>
                <a:stCxn id="507" idx="2"/>
                <a:endCxn id="506" idx="3"/>
              </p:cNvCxnSpPr>
              <p:nvPr/>
            </p:nvCxnSpPr>
            <p:spPr>
              <a:xfrm flipH="1">
                <a:off x="1486351" y="35743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6" name="Google Shape;516;p32"/>
              <p:cNvCxnSpPr>
                <a:stCxn id="505" idx="2"/>
                <a:endCxn id="506" idx="0"/>
              </p:cNvCxnSpPr>
              <p:nvPr/>
            </p:nvCxnSpPr>
            <p:spPr>
              <a:xfrm>
                <a:off x="1269616" y="36376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7" name="Google Shape;517;p32"/>
              <p:cNvCxnSpPr>
                <a:stCxn id="503" idx="3"/>
                <a:endCxn id="506" idx="1"/>
              </p:cNvCxnSpPr>
              <p:nvPr/>
            </p:nvCxnSpPr>
            <p:spPr>
              <a:xfrm flipH="1" rot="10800000">
                <a:off x="661841" y="40741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18" name="Google Shape;518;p32"/>
              <p:cNvCxnSpPr>
                <a:stCxn id="506" idx="2"/>
                <a:endCxn id="509" idx="0"/>
              </p:cNvCxnSpPr>
              <p:nvPr/>
            </p:nvCxnSpPr>
            <p:spPr>
              <a:xfrm>
                <a:off x="1346474" y="41879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19" name="Google Shape;519;p32"/>
            <p:cNvSpPr txBox="1"/>
            <p:nvPr/>
          </p:nvSpPr>
          <p:spPr>
            <a:xfrm>
              <a:off x="280750" y="4695150"/>
              <a:ext cx="2003400" cy="38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Postorder: [7, 4]</a:t>
              </a:r>
              <a:endPara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0" name="Google Shape;520;p32"/>
            <p:cNvSpPr txBox="1"/>
            <p:nvPr/>
          </p:nvSpPr>
          <p:spPr>
            <a:xfrm>
              <a:off x="1065825" y="3733984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1" name="Google Shape;521;p32"/>
          <p:cNvGrpSpPr/>
          <p:nvPr/>
        </p:nvGrpSpPr>
        <p:grpSpPr>
          <a:xfrm>
            <a:off x="2467427" y="2595423"/>
            <a:ext cx="2057298" cy="2187552"/>
            <a:chOff x="2467427" y="2918198"/>
            <a:chExt cx="2057298" cy="2187552"/>
          </a:xfrm>
        </p:grpSpPr>
        <p:grpSp>
          <p:nvGrpSpPr>
            <p:cNvPr id="522" name="Google Shape;522;p32"/>
            <p:cNvGrpSpPr/>
            <p:nvPr/>
          </p:nvGrpSpPr>
          <p:grpSpPr>
            <a:xfrm>
              <a:off x="2467427" y="2918198"/>
              <a:ext cx="1978635" cy="1752301"/>
              <a:chOff x="2543627" y="2918198"/>
              <a:chExt cx="1978635" cy="1752301"/>
            </a:xfrm>
          </p:grpSpPr>
          <p:sp>
            <p:nvSpPr>
              <p:cNvPr id="523" name="Google Shape;523;p32"/>
              <p:cNvSpPr/>
              <p:nvPr/>
            </p:nvSpPr>
            <p:spPr>
              <a:xfrm>
                <a:off x="2543627" y="34326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2699016" y="40483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3468607" y="29181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3446591" y="34326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3523448" y="39829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3879926" y="33693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4242662" y="39610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3590554" y="44427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31" name="Google Shape;531;p32"/>
              <p:cNvCxnSpPr>
                <a:stCxn id="523" idx="2"/>
                <a:endCxn id="524" idx="0"/>
              </p:cNvCxnSpPr>
              <p:nvPr/>
            </p:nvCxnSpPr>
            <p:spPr>
              <a:xfrm>
                <a:off x="2683427" y="36603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2" name="Google Shape;532;p32"/>
              <p:cNvCxnSpPr>
                <a:stCxn id="523" idx="3"/>
                <a:endCxn id="526" idx="1"/>
              </p:cNvCxnSpPr>
              <p:nvPr/>
            </p:nvCxnSpPr>
            <p:spPr>
              <a:xfrm>
                <a:off x="2823227" y="35464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3" name="Google Shape;533;p32"/>
              <p:cNvCxnSpPr>
                <a:stCxn id="525" idx="2"/>
                <a:endCxn id="526" idx="0"/>
              </p:cNvCxnSpPr>
              <p:nvPr/>
            </p:nvCxnSpPr>
            <p:spPr>
              <a:xfrm flipH="1">
                <a:off x="3586507" y="31458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4" name="Google Shape;534;p32"/>
              <p:cNvCxnSpPr>
                <a:stCxn id="525" idx="3"/>
                <a:endCxn id="528" idx="0"/>
              </p:cNvCxnSpPr>
              <p:nvPr/>
            </p:nvCxnSpPr>
            <p:spPr>
              <a:xfrm>
                <a:off x="3748207" y="30320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5" name="Google Shape;535;p32"/>
              <p:cNvCxnSpPr>
                <a:stCxn id="528" idx="2"/>
                <a:endCxn id="529" idx="0"/>
              </p:cNvCxnSpPr>
              <p:nvPr/>
            </p:nvCxnSpPr>
            <p:spPr>
              <a:xfrm>
                <a:off x="4019726" y="35970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6" name="Google Shape;536;p32"/>
              <p:cNvCxnSpPr>
                <a:stCxn id="528" idx="2"/>
                <a:endCxn id="527" idx="3"/>
              </p:cNvCxnSpPr>
              <p:nvPr/>
            </p:nvCxnSpPr>
            <p:spPr>
              <a:xfrm flipH="1">
                <a:off x="3803126" y="35970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7" name="Google Shape;537;p32"/>
              <p:cNvCxnSpPr>
                <a:stCxn id="526" idx="2"/>
                <a:endCxn id="527" idx="0"/>
              </p:cNvCxnSpPr>
              <p:nvPr/>
            </p:nvCxnSpPr>
            <p:spPr>
              <a:xfrm>
                <a:off x="3586391" y="36603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8" name="Google Shape;538;p32"/>
              <p:cNvCxnSpPr>
                <a:stCxn id="524" idx="3"/>
                <a:endCxn id="527" idx="1"/>
              </p:cNvCxnSpPr>
              <p:nvPr/>
            </p:nvCxnSpPr>
            <p:spPr>
              <a:xfrm flipH="1" rot="10800000">
                <a:off x="2978616" y="40968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39" name="Google Shape;539;p32"/>
              <p:cNvCxnSpPr>
                <a:stCxn id="527" idx="2"/>
                <a:endCxn id="530" idx="0"/>
              </p:cNvCxnSpPr>
              <p:nvPr/>
            </p:nvCxnSpPr>
            <p:spPr>
              <a:xfrm>
                <a:off x="3663248" y="42106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40" name="Google Shape;540;p32"/>
            <p:cNvSpPr txBox="1"/>
            <p:nvPr/>
          </p:nvSpPr>
          <p:spPr>
            <a:xfrm>
              <a:off x="2521325" y="4717850"/>
              <a:ext cx="2003400" cy="38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Postorder: [7, 4, 1]</a:t>
              </a:r>
              <a:endPara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1" name="Google Shape;541;p32"/>
            <p:cNvSpPr txBox="1"/>
            <p:nvPr/>
          </p:nvSpPr>
          <p:spPr>
            <a:xfrm>
              <a:off x="2473811" y="3833114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2" name="Google Shape;542;p32"/>
          <p:cNvGrpSpPr/>
          <p:nvPr/>
        </p:nvGrpSpPr>
        <p:grpSpPr>
          <a:xfrm>
            <a:off x="4587111" y="2588504"/>
            <a:ext cx="2072327" cy="2180621"/>
            <a:chOff x="4587111" y="2911279"/>
            <a:chExt cx="2072327" cy="2180621"/>
          </a:xfrm>
        </p:grpSpPr>
        <p:grpSp>
          <p:nvGrpSpPr>
            <p:cNvPr id="543" name="Google Shape;543;p32"/>
            <p:cNvGrpSpPr/>
            <p:nvPr/>
          </p:nvGrpSpPr>
          <p:grpSpPr>
            <a:xfrm>
              <a:off x="4668427" y="2911279"/>
              <a:ext cx="1978635" cy="1752301"/>
              <a:chOff x="2543627" y="2918198"/>
              <a:chExt cx="1978635" cy="1752301"/>
            </a:xfrm>
          </p:grpSpPr>
          <p:sp>
            <p:nvSpPr>
              <p:cNvPr id="544" name="Google Shape;544;p32"/>
              <p:cNvSpPr/>
              <p:nvPr/>
            </p:nvSpPr>
            <p:spPr>
              <a:xfrm>
                <a:off x="2543627" y="34326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5" name="Google Shape;545;p32"/>
              <p:cNvSpPr/>
              <p:nvPr/>
            </p:nvSpPr>
            <p:spPr>
              <a:xfrm>
                <a:off x="2699016" y="40483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6" name="Google Shape;546;p32"/>
              <p:cNvSpPr/>
              <p:nvPr/>
            </p:nvSpPr>
            <p:spPr>
              <a:xfrm>
                <a:off x="3468607" y="29181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7" name="Google Shape;547;p32"/>
              <p:cNvSpPr/>
              <p:nvPr/>
            </p:nvSpPr>
            <p:spPr>
              <a:xfrm>
                <a:off x="3446591" y="343260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3523448" y="39829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49" name="Google Shape;549;p32"/>
              <p:cNvSpPr/>
              <p:nvPr/>
            </p:nvSpPr>
            <p:spPr>
              <a:xfrm>
                <a:off x="3879926" y="33693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0" name="Google Shape;550;p32"/>
              <p:cNvSpPr/>
              <p:nvPr/>
            </p:nvSpPr>
            <p:spPr>
              <a:xfrm>
                <a:off x="4242662" y="39610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1" name="Google Shape;551;p32"/>
              <p:cNvSpPr/>
              <p:nvPr/>
            </p:nvSpPr>
            <p:spPr>
              <a:xfrm>
                <a:off x="3590554" y="44427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52" name="Google Shape;552;p32"/>
              <p:cNvCxnSpPr>
                <a:stCxn id="544" idx="2"/>
                <a:endCxn id="545" idx="0"/>
              </p:cNvCxnSpPr>
              <p:nvPr/>
            </p:nvCxnSpPr>
            <p:spPr>
              <a:xfrm>
                <a:off x="2683427" y="36603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3" name="Google Shape;553;p32"/>
              <p:cNvCxnSpPr>
                <a:stCxn id="544" idx="3"/>
                <a:endCxn id="547" idx="1"/>
              </p:cNvCxnSpPr>
              <p:nvPr/>
            </p:nvCxnSpPr>
            <p:spPr>
              <a:xfrm>
                <a:off x="2823227" y="35464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4" name="Google Shape;554;p32"/>
              <p:cNvCxnSpPr>
                <a:stCxn id="546" idx="2"/>
                <a:endCxn id="547" idx="0"/>
              </p:cNvCxnSpPr>
              <p:nvPr/>
            </p:nvCxnSpPr>
            <p:spPr>
              <a:xfrm flipH="1">
                <a:off x="3586507" y="31458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5" name="Google Shape;555;p32"/>
              <p:cNvCxnSpPr>
                <a:stCxn id="546" idx="3"/>
                <a:endCxn id="549" idx="0"/>
              </p:cNvCxnSpPr>
              <p:nvPr/>
            </p:nvCxnSpPr>
            <p:spPr>
              <a:xfrm>
                <a:off x="3748207" y="30320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6" name="Google Shape;556;p32"/>
              <p:cNvCxnSpPr>
                <a:stCxn id="549" idx="2"/>
                <a:endCxn id="550" idx="0"/>
              </p:cNvCxnSpPr>
              <p:nvPr/>
            </p:nvCxnSpPr>
            <p:spPr>
              <a:xfrm>
                <a:off x="4019726" y="35970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7" name="Google Shape;557;p32"/>
              <p:cNvCxnSpPr>
                <a:stCxn id="549" idx="2"/>
                <a:endCxn id="548" idx="3"/>
              </p:cNvCxnSpPr>
              <p:nvPr/>
            </p:nvCxnSpPr>
            <p:spPr>
              <a:xfrm flipH="1">
                <a:off x="3803126" y="35970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8" name="Google Shape;558;p32"/>
              <p:cNvCxnSpPr>
                <a:stCxn id="547" idx="2"/>
                <a:endCxn id="548" idx="0"/>
              </p:cNvCxnSpPr>
              <p:nvPr/>
            </p:nvCxnSpPr>
            <p:spPr>
              <a:xfrm>
                <a:off x="3586391" y="36603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59" name="Google Shape;559;p32"/>
              <p:cNvCxnSpPr>
                <a:stCxn id="545" idx="3"/>
                <a:endCxn id="548" idx="1"/>
              </p:cNvCxnSpPr>
              <p:nvPr/>
            </p:nvCxnSpPr>
            <p:spPr>
              <a:xfrm flipH="1" rot="10800000">
                <a:off x="2978616" y="40968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60" name="Google Shape;560;p32"/>
              <p:cNvCxnSpPr>
                <a:stCxn id="548" idx="2"/>
                <a:endCxn id="551" idx="0"/>
              </p:cNvCxnSpPr>
              <p:nvPr/>
            </p:nvCxnSpPr>
            <p:spPr>
              <a:xfrm>
                <a:off x="3663248" y="42106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61" name="Google Shape;561;p32"/>
            <p:cNvSpPr txBox="1"/>
            <p:nvPr/>
          </p:nvSpPr>
          <p:spPr>
            <a:xfrm>
              <a:off x="4587111" y="3198380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2" name="Google Shape;562;p32"/>
            <p:cNvSpPr txBox="1"/>
            <p:nvPr/>
          </p:nvSpPr>
          <p:spPr>
            <a:xfrm>
              <a:off x="4656038" y="4704000"/>
              <a:ext cx="2003400" cy="38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Postorder: [7, 4, 1]</a:t>
              </a:r>
              <a:endPara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63" name="Google Shape;563;p32"/>
          <p:cNvGrpSpPr/>
          <p:nvPr/>
        </p:nvGrpSpPr>
        <p:grpSpPr>
          <a:xfrm>
            <a:off x="7052663" y="2585034"/>
            <a:ext cx="2003400" cy="2180621"/>
            <a:chOff x="7052663" y="2907809"/>
            <a:chExt cx="2003400" cy="2180621"/>
          </a:xfrm>
        </p:grpSpPr>
        <p:grpSp>
          <p:nvGrpSpPr>
            <p:cNvPr id="564" name="Google Shape;564;p32"/>
            <p:cNvGrpSpPr/>
            <p:nvPr/>
          </p:nvGrpSpPr>
          <p:grpSpPr>
            <a:xfrm>
              <a:off x="7065052" y="2907809"/>
              <a:ext cx="1978635" cy="1752301"/>
              <a:chOff x="2543627" y="2918198"/>
              <a:chExt cx="1978635" cy="1752301"/>
            </a:xfrm>
          </p:grpSpPr>
          <p:sp>
            <p:nvSpPr>
              <p:cNvPr id="565" name="Google Shape;565;p32"/>
              <p:cNvSpPr/>
              <p:nvPr/>
            </p:nvSpPr>
            <p:spPr>
              <a:xfrm>
                <a:off x="2543627" y="34326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6" name="Google Shape;566;p32"/>
              <p:cNvSpPr/>
              <p:nvPr/>
            </p:nvSpPr>
            <p:spPr>
              <a:xfrm>
                <a:off x="2699016" y="40483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7" name="Google Shape;567;p32"/>
              <p:cNvSpPr/>
              <p:nvPr/>
            </p:nvSpPr>
            <p:spPr>
              <a:xfrm>
                <a:off x="3468607" y="29181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8" name="Google Shape;568;p32"/>
              <p:cNvSpPr/>
              <p:nvPr/>
            </p:nvSpPr>
            <p:spPr>
              <a:xfrm>
                <a:off x="3446591" y="34326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9" name="Google Shape;569;p32"/>
              <p:cNvSpPr/>
              <p:nvPr/>
            </p:nvSpPr>
            <p:spPr>
              <a:xfrm>
                <a:off x="3523448" y="39829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0" name="Google Shape;570;p32"/>
              <p:cNvSpPr/>
              <p:nvPr/>
            </p:nvSpPr>
            <p:spPr>
              <a:xfrm>
                <a:off x="3879926" y="33693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1" name="Google Shape;571;p32"/>
              <p:cNvSpPr/>
              <p:nvPr/>
            </p:nvSpPr>
            <p:spPr>
              <a:xfrm>
                <a:off x="4242662" y="39610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72" name="Google Shape;572;p32"/>
              <p:cNvSpPr/>
              <p:nvPr/>
            </p:nvSpPr>
            <p:spPr>
              <a:xfrm>
                <a:off x="3590554" y="44427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73" name="Google Shape;573;p32"/>
              <p:cNvCxnSpPr>
                <a:stCxn id="565" idx="2"/>
                <a:endCxn id="566" idx="0"/>
              </p:cNvCxnSpPr>
              <p:nvPr/>
            </p:nvCxnSpPr>
            <p:spPr>
              <a:xfrm>
                <a:off x="2683427" y="36603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4" name="Google Shape;574;p32"/>
              <p:cNvCxnSpPr>
                <a:stCxn id="565" idx="3"/>
                <a:endCxn id="568" idx="1"/>
              </p:cNvCxnSpPr>
              <p:nvPr/>
            </p:nvCxnSpPr>
            <p:spPr>
              <a:xfrm>
                <a:off x="2823227" y="35464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5" name="Google Shape;575;p32"/>
              <p:cNvCxnSpPr>
                <a:stCxn id="567" idx="2"/>
                <a:endCxn id="568" idx="0"/>
              </p:cNvCxnSpPr>
              <p:nvPr/>
            </p:nvCxnSpPr>
            <p:spPr>
              <a:xfrm flipH="1">
                <a:off x="3586507" y="31458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6" name="Google Shape;576;p32"/>
              <p:cNvCxnSpPr>
                <a:stCxn id="567" idx="3"/>
                <a:endCxn id="570" idx="0"/>
              </p:cNvCxnSpPr>
              <p:nvPr/>
            </p:nvCxnSpPr>
            <p:spPr>
              <a:xfrm>
                <a:off x="3748207" y="30320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7" name="Google Shape;577;p32"/>
              <p:cNvCxnSpPr>
                <a:stCxn id="570" idx="2"/>
                <a:endCxn id="571" idx="0"/>
              </p:cNvCxnSpPr>
              <p:nvPr/>
            </p:nvCxnSpPr>
            <p:spPr>
              <a:xfrm>
                <a:off x="4019726" y="35970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8" name="Google Shape;578;p32"/>
              <p:cNvCxnSpPr>
                <a:stCxn id="570" idx="2"/>
                <a:endCxn id="569" idx="3"/>
              </p:cNvCxnSpPr>
              <p:nvPr/>
            </p:nvCxnSpPr>
            <p:spPr>
              <a:xfrm flipH="1">
                <a:off x="3803126" y="35970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79" name="Google Shape;579;p32"/>
              <p:cNvCxnSpPr>
                <a:stCxn id="568" idx="2"/>
                <a:endCxn id="569" idx="0"/>
              </p:cNvCxnSpPr>
              <p:nvPr/>
            </p:nvCxnSpPr>
            <p:spPr>
              <a:xfrm>
                <a:off x="3586391" y="36603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80" name="Google Shape;580;p32"/>
              <p:cNvCxnSpPr>
                <a:stCxn id="566" idx="3"/>
                <a:endCxn id="569" idx="1"/>
              </p:cNvCxnSpPr>
              <p:nvPr/>
            </p:nvCxnSpPr>
            <p:spPr>
              <a:xfrm flipH="1" rot="10800000">
                <a:off x="2978616" y="40968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81" name="Google Shape;581;p32"/>
              <p:cNvCxnSpPr>
                <a:stCxn id="569" idx="2"/>
                <a:endCxn id="572" idx="0"/>
              </p:cNvCxnSpPr>
              <p:nvPr/>
            </p:nvCxnSpPr>
            <p:spPr>
              <a:xfrm>
                <a:off x="3663248" y="42106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582" name="Google Shape;582;p32"/>
            <p:cNvSpPr txBox="1"/>
            <p:nvPr/>
          </p:nvSpPr>
          <p:spPr>
            <a:xfrm>
              <a:off x="7839630" y="3193919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83" name="Google Shape;583;p32"/>
            <p:cNvSpPr txBox="1"/>
            <p:nvPr/>
          </p:nvSpPr>
          <p:spPr>
            <a:xfrm>
              <a:off x="7052663" y="4700530"/>
              <a:ext cx="2003400" cy="38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rPr>
                <a:t>Postorder: [7, 4, 1, 3]</a:t>
              </a:r>
              <a:endParaRPr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from the Reading Quiz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Reduction</a:t>
            </a:r>
            <a:r>
              <a:rPr lang="en"/>
              <a:t>. Using an algorithm for Problem </a:t>
            </a:r>
            <a:r>
              <a:rPr b="1" lang="en"/>
              <a:t>Q</a:t>
            </a:r>
            <a:r>
              <a:rPr lang="en"/>
              <a:t> to solve Problem </a:t>
            </a:r>
            <a:r>
              <a:rPr b="1" lang="en"/>
              <a:t>P</a:t>
            </a:r>
            <a:r>
              <a:rPr lang="en"/>
              <a:t>.</a:t>
            </a:r>
            <a:endParaRPr/>
          </a:p>
          <a:p>
            <a:pPr indent="-4572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</a:t>
            </a:r>
            <a:r>
              <a:rPr lang="en"/>
              <a:t> ≤ </a:t>
            </a:r>
            <a:r>
              <a:rPr b="1" lang="en"/>
              <a:t>Q</a:t>
            </a:r>
            <a:r>
              <a:rPr lang="en"/>
              <a:t> in terms of difficulty since we can use the algorithm for </a:t>
            </a:r>
            <a:r>
              <a:rPr b="1" lang="en"/>
              <a:t>Q</a:t>
            </a:r>
            <a:r>
              <a:rPr lang="en"/>
              <a:t>.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Informally*…</a:t>
            </a:r>
            <a:endParaRPr>
              <a:solidFill>
                <a:srgbClr val="CCCCCC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2-d nearest neighbor search (NNS) problem</a:t>
            </a:r>
            <a:r>
              <a:rPr lang="en"/>
              <a:t>. Given an (x, y) pair, find the nearest point.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NNS</a:t>
            </a:r>
            <a:r>
              <a:rPr lang="en"/>
              <a:t> “reduces” to </a:t>
            </a:r>
            <a:r>
              <a:rPr b="1" lang="en"/>
              <a:t>linear search</a:t>
            </a:r>
            <a:r>
              <a:rPr lang="en"/>
              <a:t>, so NNS ≤ linear search in terms of difficulty.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But we can improve algorithm efficiency.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KdTreePointSet</a:t>
            </a:r>
            <a:r>
              <a:rPr lang="en"/>
              <a:t>. Randomized k-d tree is logarithmic height.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*  Confusing algorithms and their problems, not actually a “reduction.”</a:t>
            </a:r>
            <a:endParaRPr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How to solve hard problems we have not seen before?</a:t>
            </a:r>
            <a:endParaRPr b="1">
              <a:solidFill>
                <a:srgbClr val="CCCCCC"/>
              </a:solidFill>
            </a:endParaRPr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9" name="Google Shape;589;p33"/>
          <p:cNvGrpSpPr/>
          <p:nvPr/>
        </p:nvGrpSpPr>
        <p:grpSpPr>
          <a:xfrm>
            <a:off x="247226" y="161323"/>
            <a:ext cx="2407199" cy="2187539"/>
            <a:chOff x="247226" y="683311"/>
            <a:chExt cx="2407199" cy="2187539"/>
          </a:xfrm>
        </p:grpSpPr>
        <p:grpSp>
          <p:nvGrpSpPr>
            <p:cNvPr id="590" name="Google Shape;590;p33"/>
            <p:cNvGrpSpPr/>
            <p:nvPr/>
          </p:nvGrpSpPr>
          <p:grpSpPr>
            <a:xfrm>
              <a:off x="247226" y="683311"/>
              <a:ext cx="2407199" cy="2187539"/>
              <a:chOff x="247226" y="683311"/>
              <a:chExt cx="2407199" cy="2187539"/>
            </a:xfrm>
          </p:grpSpPr>
          <p:sp>
            <p:nvSpPr>
              <p:cNvPr id="591" name="Google Shape;591;p33"/>
              <p:cNvSpPr/>
              <p:nvPr/>
            </p:nvSpPr>
            <p:spPr>
              <a:xfrm>
                <a:off x="247226" y="119772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2" name="Google Shape;592;p33"/>
              <p:cNvSpPr/>
              <p:nvPr/>
            </p:nvSpPr>
            <p:spPr>
              <a:xfrm>
                <a:off x="402615" y="1813474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3" name="Google Shape;593;p33"/>
              <p:cNvSpPr/>
              <p:nvPr/>
            </p:nvSpPr>
            <p:spPr>
              <a:xfrm>
                <a:off x="1172206" y="68331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4" name="Google Shape;594;p33"/>
              <p:cNvSpPr/>
              <p:nvPr/>
            </p:nvSpPr>
            <p:spPr>
              <a:xfrm>
                <a:off x="1150190" y="119772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5" name="Google Shape;595;p33"/>
              <p:cNvSpPr/>
              <p:nvPr/>
            </p:nvSpPr>
            <p:spPr>
              <a:xfrm>
                <a:off x="1227048" y="174807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6" name="Google Shape;596;p33"/>
              <p:cNvSpPr/>
              <p:nvPr/>
            </p:nvSpPr>
            <p:spPr>
              <a:xfrm>
                <a:off x="1583525" y="1134419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7" name="Google Shape;597;p33"/>
              <p:cNvSpPr/>
              <p:nvPr/>
            </p:nvSpPr>
            <p:spPr>
              <a:xfrm>
                <a:off x="1946261" y="1726193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98" name="Google Shape;598;p33"/>
              <p:cNvSpPr/>
              <p:nvPr/>
            </p:nvSpPr>
            <p:spPr>
              <a:xfrm>
                <a:off x="1294152" y="220791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99" name="Google Shape;599;p33"/>
              <p:cNvCxnSpPr>
                <a:stCxn id="591" idx="2"/>
                <a:endCxn id="592" idx="0"/>
              </p:cNvCxnSpPr>
              <p:nvPr/>
            </p:nvCxnSpPr>
            <p:spPr>
              <a:xfrm>
                <a:off x="387026" y="1425422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0" name="Google Shape;600;p33"/>
              <p:cNvCxnSpPr>
                <a:stCxn id="591" idx="3"/>
                <a:endCxn id="594" idx="1"/>
              </p:cNvCxnSpPr>
              <p:nvPr/>
            </p:nvCxnSpPr>
            <p:spPr>
              <a:xfrm>
                <a:off x="526826" y="1311572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1" name="Google Shape;601;p33"/>
              <p:cNvCxnSpPr>
                <a:stCxn id="593" idx="2"/>
                <a:endCxn id="594" idx="0"/>
              </p:cNvCxnSpPr>
              <p:nvPr/>
            </p:nvCxnSpPr>
            <p:spPr>
              <a:xfrm flipH="1">
                <a:off x="1290106" y="911011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2" name="Google Shape;602;p33"/>
              <p:cNvCxnSpPr>
                <a:stCxn id="593" idx="3"/>
                <a:endCxn id="596" idx="0"/>
              </p:cNvCxnSpPr>
              <p:nvPr/>
            </p:nvCxnSpPr>
            <p:spPr>
              <a:xfrm>
                <a:off x="1451806" y="797161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3" name="Google Shape;603;p33"/>
              <p:cNvCxnSpPr>
                <a:stCxn id="596" idx="2"/>
                <a:endCxn id="597" idx="0"/>
              </p:cNvCxnSpPr>
              <p:nvPr/>
            </p:nvCxnSpPr>
            <p:spPr>
              <a:xfrm>
                <a:off x="1723325" y="1362119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4" name="Google Shape;604;p33"/>
              <p:cNvCxnSpPr>
                <a:stCxn id="596" idx="2"/>
                <a:endCxn id="595" idx="3"/>
              </p:cNvCxnSpPr>
              <p:nvPr/>
            </p:nvCxnSpPr>
            <p:spPr>
              <a:xfrm flipH="1">
                <a:off x="1506725" y="1362119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5" name="Google Shape;605;p33"/>
              <p:cNvCxnSpPr>
                <a:stCxn id="594" idx="2"/>
                <a:endCxn id="595" idx="0"/>
              </p:cNvCxnSpPr>
              <p:nvPr/>
            </p:nvCxnSpPr>
            <p:spPr>
              <a:xfrm>
                <a:off x="1289990" y="1425422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6" name="Google Shape;606;p33"/>
              <p:cNvCxnSpPr>
                <a:stCxn id="592" idx="3"/>
                <a:endCxn id="595" idx="1"/>
              </p:cNvCxnSpPr>
              <p:nvPr/>
            </p:nvCxnSpPr>
            <p:spPr>
              <a:xfrm flipH="1" rot="10800000">
                <a:off x="682215" y="1861924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07" name="Google Shape;607;p33"/>
              <p:cNvCxnSpPr>
                <a:stCxn id="595" idx="2"/>
                <a:endCxn id="598" idx="0"/>
              </p:cNvCxnSpPr>
              <p:nvPr/>
            </p:nvCxnSpPr>
            <p:spPr>
              <a:xfrm>
                <a:off x="1366848" y="1975778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08" name="Google Shape;608;p33"/>
              <p:cNvSpPr txBox="1"/>
              <p:nvPr/>
            </p:nvSpPr>
            <p:spPr>
              <a:xfrm>
                <a:off x="402625" y="2482950"/>
                <a:ext cx="22518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09" name="Google Shape;609;p33"/>
            <p:cNvSpPr txBox="1"/>
            <p:nvPr/>
          </p:nvSpPr>
          <p:spPr>
            <a:xfrm>
              <a:off x="1065838" y="971039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10" name="Google Shape;610;p33"/>
          <p:cNvGrpSpPr/>
          <p:nvPr/>
        </p:nvGrpSpPr>
        <p:grpSpPr>
          <a:xfrm>
            <a:off x="2423075" y="161311"/>
            <a:ext cx="2444975" cy="2187552"/>
            <a:chOff x="2423075" y="683298"/>
            <a:chExt cx="2444975" cy="2187552"/>
          </a:xfrm>
        </p:grpSpPr>
        <p:grpSp>
          <p:nvGrpSpPr>
            <p:cNvPr id="611" name="Google Shape;611;p33"/>
            <p:cNvGrpSpPr/>
            <p:nvPr/>
          </p:nvGrpSpPr>
          <p:grpSpPr>
            <a:xfrm>
              <a:off x="2537939" y="683298"/>
              <a:ext cx="2330111" cy="2187552"/>
              <a:chOff x="2385539" y="683298"/>
              <a:chExt cx="2330111" cy="2187552"/>
            </a:xfrm>
          </p:grpSpPr>
          <p:sp>
            <p:nvSpPr>
              <p:cNvPr id="612" name="Google Shape;612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3" name="Google Shape;613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4" name="Google Shape;614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5" name="Google Shape;615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6" name="Google Shape;616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7" name="Google Shape;617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8" name="Google Shape;618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19" name="Google Shape;619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620" name="Google Shape;620;p33"/>
              <p:cNvCxnSpPr>
                <a:stCxn id="612" idx="2"/>
                <a:endCxn id="613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1" name="Google Shape;621;p33"/>
              <p:cNvCxnSpPr>
                <a:stCxn id="612" idx="3"/>
                <a:endCxn id="615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2" name="Google Shape;622;p33"/>
              <p:cNvCxnSpPr>
                <a:stCxn id="614" idx="2"/>
                <a:endCxn id="615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3" name="Google Shape;623;p33"/>
              <p:cNvCxnSpPr>
                <a:stCxn id="614" idx="3"/>
                <a:endCxn id="617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4" name="Google Shape;624;p33"/>
              <p:cNvCxnSpPr>
                <a:stCxn id="617" idx="2"/>
                <a:endCxn id="618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5" name="Google Shape;625;p33"/>
              <p:cNvCxnSpPr>
                <a:stCxn id="617" idx="2"/>
                <a:endCxn id="616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6" name="Google Shape;626;p33"/>
              <p:cNvCxnSpPr>
                <a:stCxn id="615" idx="2"/>
                <a:endCxn id="616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7" name="Google Shape;627;p33"/>
              <p:cNvCxnSpPr>
                <a:stCxn id="613" idx="3"/>
                <a:endCxn id="616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28" name="Google Shape;628;p33"/>
              <p:cNvCxnSpPr>
                <a:stCxn id="616" idx="2"/>
                <a:endCxn id="619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29" name="Google Shape;629;p33"/>
              <p:cNvSpPr txBox="1"/>
              <p:nvPr/>
            </p:nvSpPr>
            <p:spPr>
              <a:xfrm>
                <a:off x="2385550" y="2482950"/>
                <a:ext cx="23301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3, 0]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30" name="Google Shape;630;p33"/>
            <p:cNvSpPr txBox="1"/>
            <p:nvPr/>
          </p:nvSpPr>
          <p:spPr>
            <a:xfrm>
              <a:off x="2423075" y="960047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1" name="Google Shape;631;p33"/>
          <p:cNvGrpSpPr/>
          <p:nvPr/>
        </p:nvGrpSpPr>
        <p:grpSpPr>
          <a:xfrm>
            <a:off x="4781839" y="119557"/>
            <a:ext cx="2330111" cy="2229306"/>
            <a:chOff x="4781839" y="641544"/>
            <a:chExt cx="2330111" cy="2229306"/>
          </a:xfrm>
        </p:grpSpPr>
        <p:grpSp>
          <p:nvGrpSpPr>
            <p:cNvPr id="632" name="Google Shape;632;p33"/>
            <p:cNvGrpSpPr/>
            <p:nvPr/>
          </p:nvGrpSpPr>
          <p:grpSpPr>
            <a:xfrm>
              <a:off x="4781839" y="683298"/>
              <a:ext cx="2330111" cy="2187552"/>
              <a:chOff x="2385539" y="683298"/>
              <a:chExt cx="2330111" cy="2187552"/>
            </a:xfrm>
          </p:grpSpPr>
          <p:sp>
            <p:nvSpPr>
              <p:cNvPr id="633" name="Google Shape;633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4" name="Google Shape;634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5" name="Google Shape;635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6" name="Google Shape;636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7" name="Google Shape;637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8" name="Google Shape;638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39" name="Google Shape;639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40" name="Google Shape;640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641" name="Google Shape;641;p33"/>
              <p:cNvCxnSpPr>
                <a:stCxn id="633" idx="2"/>
                <a:endCxn id="634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2" name="Google Shape;642;p33"/>
              <p:cNvCxnSpPr>
                <a:stCxn id="633" idx="3"/>
                <a:endCxn id="636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3" name="Google Shape;643;p33"/>
              <p:cNvCxnSpPr>
                <a:stCxn id="635" idx="2"/>
                <a:endCxn id="636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4" name="Google Shape;644;p33"/>
              <p:cNvCxnSpPr>
                <a:stCxn id="635" idx="3"/>
                <a:endCxn id="638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5" name="Google Shape;645;p33"/>
              <p:cNvCxnSpPr>
                <a:stCxn id="638" idx="2"/>
                <a:endCxn id="639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6" name="Google Shape;646;p33"/>
              <p:cNvCxnSpPr>
                <a:stCxn id="638" idx="2"/>
                <a:endCxn id="637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7" name="Google Shape;647;p33"/>
              <p:cNvCxnSpPr>
                <a:stCxn id="636" idx="2"/>
                <a:endCxn id="637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8" name="Google Shape;648;p33"/>
              <p:cNvCxnSpPr>
                <a:stCxn id="634" idx="3"/>
                <a:endCxn id="637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49" name="Google Shape;649;p33"/>
              <p:cNvCxnSpPr>
                <a:stCxn id="637" idx="2"/>
                <a:endCxn id="640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50" name="Google Shape;650;p33"/>
              <p:cNvSpPr txBox="1"/>
              <p:nvPr/>
            </p:nvSpPr>
            <p:spPr>
              <a:xfrm>
                <a:off x="2385550" y="2482950"/>
                <a:ext cx="23301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3, 0]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651" name="Google Shape;651;p33"/>
            <p:cNvSpPr txBox="1"/>
            <p:nvPr/>
          </p:nvSpPr>
          <p:spPr>
            <a:xfrm>
              <a:off x="5481994" y="641544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52" name="Google Shape;652;p33"/>
          <p:cNvGrpSpPr/>
          <p:nvPr/>
        </p:nvGrpSpPr>
        <p:grpSpPr>
          <a:xfrm>
            <a:off x="7009764" y="142011"/>
            <a:ext cx="2330111" cy="2187552"/>
            <a:chOff x="7009764" y="663998"/>
            <a:chExt cx="2330111" cy="2187552"/>
          </a:xfrm>
        </p:grpSpPr>
        <p:sp>
          <p:nvSpPr>
            <p:cNvPr id="653" name="Google Shape;653;p33"/>
            <p:cNvSpPr txBox="1"/>
            <p:nvPr/>
          </p:nvSpPr>
          <p:spPr>
            <a:xfrm>
              <a:off x="8570820" y="1048158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654" name="Google Shape;654;p33"/>
            <p:cNvGrpSpPr/>
            <p:nvPr/>
          </p:nvGrpSpPr>
          <p:grpSpPr>
            <a:xfrm>
              <a:off x="7009764" y="663998"/>
              <a:ext cx="2330111" cy="2187552"/>
              <a:chOff x="2385539" y="683298"/>
              <a:chExt cx="2330111" cy="2187552"/>
            </a:xfrm>
          </p:grpSpPr>
          <p:sp>
            <p:nvSpPr>
              <p:cNvPr id="655" name="Google Shape;655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6" name="Google Shape;656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7" name="Google Shape;657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8" name="Google Shape;658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59" name="Google Shape;659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0" name="Google Shape;660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1" name="Google Shape;661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B6D7A8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62" name="Google Shape;662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663" name="Google Shape;663;p33"/>
              <p:cNvCxnSpPr>
                <a:stCxn id="655" idx="2"/>
                <a:endCxn id="656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4" name="Google Shape;664;p33"/>
              <p:cNvCxnSpPr>
                <a:stCxn id="655" idx="3"/>
                <a:endCxn id="658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5" name="Google Shape;665;p33"/>
              <p:cNvCxnSpPr>
                <a:stCxn id="657" idx="2"/>
                <a:endCxn id="658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6" name="Google Shape;666;p33"/>
              <p:cNvCxnSpPr>
                <a:stCxn id="657" idx="3"/>
                <a:endCxn id="660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7" name="Google Shape;667;p33"/>
              <p:cNvCxnSpPr>
                <a:stCxn id="660" idx="2"/>
                <a:endCxn id="661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8" name="Google Shape;668;p33"/>
              <p:cNvCxnSpPr>
                <a:stCxn id="660" idx="2"/>
                <a:endCxn id="659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69" name="Google Shape;669;p33"/>
              <p:cNvCxnSpPr>
                <a:stCxn id="658" idx="2"/>
                <a:endCxn id="659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70" name="Google Shape;670;p33"/>
              <p:cNvCxnSpPr>
                <a:stCxn id="656" idx="3"/>
                <a:endCxn id="659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71" name="Google Shape;671;p33"/>
              <p:cNvCxnSpPr>
                <a:stCxn id="659" idx="2"/>
                <a:endCxn id="662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72" name="Google Shape;672;p33"/>
              <p:cNvSpPr txBox="1"/>
              <p:nvPr/>
            </p:nvSpPr>
            <p:spPr>
              <a:xfrm>
                <a:off x="2385550" y="2482950"/>
                <a:ext cx="23301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3, 0]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73" name="Google Shape;673;p33"/>
          <p:cNvGrpSpPr/>
          <p:nvPr/>
        </p:nvGrpSpPr>
        <p:grpSpPr>
          <a:xfrm>
            <a:off x="71489" y="2607775"/>
            <a:ext cx="2330111" cy="2187552"/>
            <a:chOff x="71489" y="2901162"/>
            <a:chExt cx="2330111" cy="2187552"/>
          </a:xfrm>
        </p:grpSpPr>
        <p:sp>
          <p:nvSpPr>
            <p:cNvPr id="674" name="Google Shape;674;p33"/>
            <p:cNvSpPr txBox="1"/>
            <p:nvPr/>
          </p:nvSpPr>
          <p:spPr>
            <a:xfrm>
              <a:off x="2029047" y="3917845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675" name="Google Shape;675;p33"/>
            <p:cNvGrpSpPr/>
            <p:nvPr/>
          </p:nvGrpSpPr>
          <p:grpSpPr>
            <a:xfrm>
              <a:off x="71489" y="2901162"/>
              <a:ext cx="2330111" cy="2187552"/>
              <a:chOff x="2385539" y="683298"/>
              <a:chExt cx="2330111" cy="2187552"/>
            </a:xfrm>
          </p:grpSpPr>
          <p:sp>
            <p:nvSpPr>
              <p:cNvPr id="676" name="Google Shape;676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77" name="Google Shape;677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78" name="Google Shape;678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79" name="Google Shape;679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0" name="Google Shape;680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1" name="Google Shape;681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2" name="Google Shape;682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3" name="Google Shape;683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684" name="Google Shape;684;p33"/>
              <p:cNvCxnSpPr>
                <a:stCxn id="676" idx="2"/>
                <a:endCxn id="677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85" name="Google Shape;685;p33"/>
              <p:cNvCxnSpPr>
                <a:stCxn id="676" idx="3"/>
                <a:endCxn id="679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86" name="Google Shape;686;p33"/>
              <p:cNvCxnSpPr>
                <a:stCxn id="678" idx="2"/>
                <a:endCxn id="679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87" name="Google Shape;687;p33"/>
              <p:cNvCxnSpPr>
                <a:stCxn id="678" idx="3"/>
                <a:endCxn id="681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88" name="Google Shape;688;p33"/>
              <p:cNvCxnSpPr>
                <a:stCxn id="681" idx="2"/>
                <a:endCxn id="682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89" name="Google Shape;689;p33"/>
              <p:cNvCxnSpPr>
                <a:stCxn id="681" idx="2"/>
                <a:endCxn id="680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90" name="Google Shape;690;p33"/>
              <p:cNvCxnSpPr>
                <a:stCxn id="679" idx="2"/>
                <a:endCxn id="680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91" name="Google Shape;691;p33"/>
              <p:cNvCxnSpPr>
                <a:stCxn id="677" idx="3"/>
                <a:endCxn id="680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92" name="Google Shape;692;p33"/>
              <p:cNvCxnSpPr>
                <a:stCxn id="680" idx="2"/>
                <a:endCxn id="683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693" name="Google Shape;693;p33"/>
              <p:cNvSpPr txBox="1"/>
              <p:nvPr/>
            </p:nvSpPr>
            <p:spPr>
              <a:xfrm>
                <a:off x="2385550" y="2482950"/>
                <a:ext cx="23301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3, 0, 6]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694" name="Google Shape;694;p33"/>
          <p:cNvGrpSpPr/>
          <p:nvPr/>
        </p:nvGrpSpPr>
        <p:grpSpPr>
          <a:xfrm>
            <a:off x="3386020" y="2596761"/>
            <a:ext cx="2496611" cy="2187563"/>
            <a:chOff x="3386020" y="2890148"/>
            <a:chExt cx="2496611" cy="2187563"/>
          </a:xfrm>
        </p:grpSpPr>
        <p:sp>
          <p:nvSpPr>
            <p:cNvPr id="695" name="Google Shape;695;p33"/>
            <p:cNvSpPr txBox="1"/>
            <p:nvPr/>
          </p:nvSpPr>
          <p:spPr>
            <a:xfrm>
              <a:off x="5036311" y="3312973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696" name="Google Shape;696;p33"/>
            <p:cNvGrpSpPr/>
            <p:nvPr/>
          </p:nvGrpSpPr>
          <p:grpSpPr>
            <a:xfrm>
              <a:off x="3386020" y="2890148"/>
              <a:ext cx="2496611" cy="2187563"/>
              <a:chOff x="2385539" y="683298"/>
              <a:chExt cx="2496611" cy="2187563"/>
            </a:xfrm>
          </p:grpSpPr>
          <p:sp>
            <p:nvSpPr>
              <p:cNvPr id="697" name="Google Shape;697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98" name="Google Shape;698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99" name="Google Shape;699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0" name="Google Shape;700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1" name="Google Shape;701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2" name="Google Shape;702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3" name="Google Shape;703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04" name="Google Shape;704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705" name="Google Shape;705;p33"/>
              <p:cNvCxnSpPr>
                <a:stCxn id="697" idx="2"/>
                <a:endCxn id="698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06" name="Google Shape;706;p33"/>
              <p:cNvCxnSpPr>
                <a:stCxn id="697" idx="3"/>
                <a:endCxn id="700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07" name="Google Shape;707;p33"/>
              <p:cNvCxnSpPr>
                <a:stCxn id="699" idx="2"/>
                <a:endCxn id="700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08" name="Google Shape;708;p33"/>
              <p:cNvCxnSpPr>
                <a:stCxn id="699" idx="3"/>
                <a:endCxn id="702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09" name="Google Shape;709;p33"/>
              <p:cNvCxnSpPr>
                <a:stCxn id="702" idx="2"/>
                <a:endCxn id="703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10" name="Google Shape;710;p33"/>
              <p:cNvCxnSpPr>
                <a:stCxn id="702" idx="2"/>
                <a:endCxn id="701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11" name="Google Shape;711;p33"/>
              <p:cNvCxnSpPr>
                <a:stCxn id="700" idx="2"/>
                <a:endCxn id="701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12" name="Google Shape;712;p33"/>
              <p:cNvCxnSpPr>
                <a:stCxn id="698" idx="3"/>
                <a:endCxn id="701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13" name="Google Shape;713;p33"/>
              <p:cNvCxnSpPr>
                <a:stCxn id="701" idx="2"/>
                <a:endCxn id="704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714" name="Google Shape;714;p33"/>
              <p:cNvSpPr txBox="1"/>
              <p:nvPr/>
            </p:nvSpPr>
            <p:spPr>
              <a:xfrm>
                <a:off x="2385550" y="2482961"/>
                <a:ext cx="24966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Postorder: [7, 4, 1, 3, 0, 6, 5]</a:t>
                </a:r>
                <a:endParaRPr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715" name="Google Shape;715;p33"/>
          <p:cNvGrpSpPr/>
          <p:nvPr/>
        </p:nvGrpSpPr>
        <p:grpSpPr>
          <a:xfrm>
            <a:off x="6355025" y="2558161"/>
            <a:ext cx="2789100" cy="2231632"/>
            <a:chOff x="6355025" y="2851548"/>
            <a:chExt cx="2789100" cy="2231632"/>
          </a:xfrm>
        </p:grpSpPr>
        <p:sp>
          <p:nvSpPr>
            <p:cNvPr id="716" name="Google Shape;716;p33"/>
            <p:cNvSpPr txBox="1"/>
            <p:nvPr/>
          </p:nvSpPr>
          <p:spPr>
            <a:xfrm>
              <a:off x="7710886" y="2851548"/>
              <a:ext cx="341400" cy="1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*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717" name="Google Shape;717;p33"/>
            <p:cNvGrpSpPr/>
            <p:nvPr/>
          </p:nvGrpSpPr>
          <p:grpSpPr>
            <a:xfrm>
              <a:off x="6355025" y="2895618"/>
              <a:ext cx="2789100" cy="2187563"/>
              <a:chOff x="2261450" y="683298"/>
              <a:chExt cx="2789100" cy="2187563"/>
            </a:xfrm>
          </p:grpSpPr>
          <p:sp>
            <p:nvSpPr>
              <p:cNvPr id="718" name="Google Shape;718;p33"/>
              <p:cNvSpPr/>
              <p:nvPr/>
            </p:nvSpPr>
            <p:spPr>
              <a:xfrm>
                <a:off x="2385539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0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19" name="Google Shape;719;p33"/>
              <p:cNvSpPr/>
              <p:nvPr/>
            </p:nvSpPr>
            <p:spPr>
              <a:xfrm>
                <a:off x="2540928" y="1813462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1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0" name="Google Shape;720;p33"/>
              <p:cNvSpPr/>
              <p:nvPr/>
            </p:nvSpPr>
            <p:spPr>
              <a:xfrm>
                <a:off x="3310519" y="683298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2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1" name="Google Shape;721;p33"/>
              <p:cNvSpPr/>
              <p:nvPr/>
            </p:nvSpPr>
            <p:spPr>
              <a:xfrm>
                <a:off x="3288503" y="119770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3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2" name="Google Shape;722;p33"/>
              <p:cNvSpPr/>
              <p:nvPr/>
            </p:nvSpPr>
            <p:spPr>
              <a:xfrm>
                <a:off x="3365361" y="1748066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4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3" name="Google Shape;723;p33"/>
              <p:cNvSpPr/>
              <p:nvPr/>
            </p:nvSpPr>
            <p:spPr>
              <a:xfrm>
                <a:off x="3721839" y="1134407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5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4" name="Google Shape;724;p33"/>
              <p:cNvSpPr/>
              <p:nvPr/>
            </p:nvSpPr>
            <p:spPr>
              <a:xfrm>
                <a:off x="4084574" y="1726181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6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25" name="Google Shape;725;p33"/>
              <p:cNvSpPr/>
              <p:nvPr/>
            </p:nvSpPr>
            <p:spPr>
              <a:xfrm>
                <a:off x="3432466" y="2207899"/>
                <a:ext cx="279600" cy="227700"/>
              </a:xfrm>
              <a:prstGeom prst="rect">
                <a:avLst/>
              </a:prstGeom>
              <a:solidFill>
                <a:srgbClr val="FFFFFF"/>
              </a:solidFill>
              <a:ln cap="flat" cmpd="sng" w="19050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2"/>
                    </a:solidFill>
                    <a:latin typeface="Roboto"/>
                    <a:ea typeface="Roboto"/>
                    <a:cs typeface="Roboto"/>
                    <a:sym typeface="Roboto"/>
                  </a:rPr>
                  <a:t>7</a:t>
                </a:r>
                <a:endParaRPr b="1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726" name="Google Shape;726;p33"/>
              <p:cNvCxnSpPr>
                <a:stCxn id="718" idx="2"/>
                <a:endCxn id="719" idx="0"/>
              </p:cNvCxnSpPr>
              <p:nvPr/>
            </p:nvCxnSpPr>
            <p:spPr>
              <a:xfrm>
                <a:off x="2525339" y="1425409"/>
                <a:ext cx="155400" cy="388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27" name="Google Shape;727;p33"/>
              <p:cNvCxnSpPr>
                <a:stCxn id="718" idx="3"/>
                <a:endCxn id="721" idx="1"/>
              </p:cNvCxnSpPr>
              <p:nvPr/>
            </p:nvCxnSpPr>
            <p:spPr>
              <a:xfrm>
                <a:off x="2665139" y="1311559"/>
                <a:ext cx="623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28" name="Google Shape;728;p33"/>
              <p:cNvCxnSpPr>
                <a:stCxn id="720" idx="2"/>
                <a:endCxn id="721" idx="0"/>
              </p:cNvCxnSpPr>
              <p:nvPr/>
            </p:nvCxnSpPr>
            <p:spPr>
              <a:xfrm flipH="1">
                <a:off x="3428419" y="910998"/>
                <a:ext cx="21900" cy="286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29" name="Google Shape;729;p33"/>
              <p:cNvCxnSpPr>
                <a:stCxn id="720" idx="3"/>
                <a:endCxn id="723" idx="0"/>
              </p:cNvCxnSpPr>
              <p:nvPr/>
            </p:nvCxnSpPr>
            <p:spPr>
              <a:xfrm>
                <a:off x="3590119" y="797148"/>
                <a:ext cx="271500" cy="337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30" name="Google Shape;730;p33"/>
              <p:cNvCxnSpPr>
                <a:stCxn id="723" idx="2"/>
                <a:endCxn id="724" idx="0"/>
              </p:cNvCxnSpPr>
              <p:nvPr/>
            </p:nvCxnSpPr>
            <p:spPr>
              <a:xfrm>
                <a:off x="3861639" y="1362107"/>
                <a:ext cx="362700" cy="364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31" name="Google Shape;731;p33"/>
              <p:cNvCxnSpPr>
                <a:stCxn id="723" idx="2"/>
                <a:endCxn id="722" idx="3"/>
              </p:cNvCxnSpPr>
              <p:nvPr/>
            </p:nvCxnSpPr>
            <p:spPr>
              <a:xfrm flipH="1">
                <a:off x="3645039" y="1362107"/>
                <a:ext cx="216600" cy="49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32" name="Google Shape;732;p33"/>
              <p:cNvCxnSpPr>
                <a:stCxn id="721" idx="2"/>
                <a:endCxn id="722" idx="0"/>
              </p:cNvCxnSpPr>
              <p:nvPr/>
            </p:nvCxnSpPr>
            <p:spPr>
              <a:xfrm>
                <a:off x="3428303" y="1425409"/>
                <a:ext cx="76800" cy="32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33" name="Google Shape;733;p33"/>
              <p:cNvCxnSpPr>
                <a:stCxn id="719" idx="3"/>
                <a:endCxn id="722" idx="1"/>
              </p:cNvCxnSpPr>
              <p:nvPr/>
            </p:nvCxnSpPr>
            <p:spPr>
              <a:xfrm flipH="1" rot="10800000">
                <a:off x="2820528" y="1861912"/>
                <a:ext cx="544800" cy="65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734" name="Google Shape;734;p33"/>
              <p:cNvCxnSpPr>
                <a:stCxn id="722" idx="2"/>
                <a:endCxn id="725" idx="0"/>
              </p:cNvCxnSpPr>
              <p:nvPr/>
            </p:nvCxnSpPr>
            <p:spPr>
              <a:xfrm>
                <a:off x="3505161" y="1975766"/>
                <a:ext cx="67200" cy="2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66666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735" name="Google Shape;735;p33"/>
              <p:cNvSpPr txBox="1"/>
              <p:nvPr/>
            </p:nvSpPr>
            <p:spPr>
              <a:xfrm>
                <a:off x="2261450" y="2482961"/>
                <a:ext cx="2789100" cy="38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2"/>
                    </a:solidFill>
                    <a:highlight>
                      <a:srgbClr val="FFFFFF"/>
                    </a:highlight>
                    <a:latin typeface="Roboto"/>
                    <a:ea typeface="Roboto"/>
                    <a:cs typeface="Roboto"/>
                    <a:sym typeface="Roboto"/>
                  </a:rPr>
                  <a:t>Postorder: [7, 4, 1, 3, 0, 6, 5, 2]</a:t>
                </a:r>
                <a:endParaRPr>
                  <a:solidFill>
                    <a:schemeClr val="dk2"/>
                  </a:solidFill>
                  <a:highlight>
                    <a:srgbClr val="FFFFFF"/>
                  </a:highlight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Topological Ordering</a:t>
            </a:r>
            <a:endParaRPr/>
          </a:p>
        </p:txBody>
      </p:sp>
      <p:sp>
        <p:nvSpPr>
          <p:cNvPr id="741" name="Google Shape;741;p34"/>
          <p:cNvSpPr txBox="1"/>
          <p:nvPr>
            <p:ph idx="1" type="body"/>
          </p:nvPr>
        </p:nvSpPr>
        <p:spPr>
          <a:xfrm>
            <a:off x="311700" y="2921425"/>
            <a:ext cx="85206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 a DFS traversal from every vertex with indegree 0, remembering marked vertices in between traversals. Record DFS postorder in a list.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Topological ordering</a:t>
            </a:r>
            <a:r>
              <a:rPr lang="en"/>
              <a:t> is given by the reverse of that list (</a:t>
            </a:r>
            <a:r>
              <a:rPr b="1" lang="en"/>
              <a:t>reverse postorder</a:t>
            </a:r>
            <a:r>
              <a:rPr lang="en"/>
              <a:t>).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Postorder:	[7, 4, 1, 3, 0, 6, 5, 2]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Reversed</a:t>
            </a:r>
            <a:r>
              <a:rPr lang="en"/>
              <a:t>:		[2, 5, 6, 0, 3, 1, 4, 7]</a:t>
            </a:r>
            <a:endParaRPr/>
          </a:p>
        </p:txBody>
      </p:sp>
      <p:sp>
        <p:nvSpPr>
          <p:cNvPr id="742" name="Google Shape;74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43" name="Google Shape;743;p34"/>
          <p:cNvGrpSpPr/>
          <p:nvPr/>
        </p:nvGrpSpPr>
        <p:grpSpPr>
          <a:xfrm>
            <a:off x="3071707" y="733900"/>
            <a:ext cx="2419775" cy="1945738"/>
            <a:chOff x="756020" y="683300"/>
            <a:chExt cx="2419775" cy="1945738"/>
          </a:xfrm>
        </p:grpSpPr>
        <p:sp>
          <p:nvSpPr>
            <p:cNvPr id="744" name="Google Shape;744;p34"/>
            <p:cNvSpPr/>
            <p:nvPr/>
          </p:nvSpPr>
          <p:spPr>
            <a:xfrm>
              <a:off x="932470" y="19381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1806370" y="68330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178137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1868645" y="18655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2446495" y="118418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2858395" y="18412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1944845" y="237613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7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751" name="Google Shape;751;p34"/>
            <p:cNvCxnSpPr>
              <a:stCxn id="752" idx="2"/>
              <a:endCxn id="744" idx="0"/>
            </p:cNvCxnSpPr>
            <p:nvPr/>
          </p:nvCxnSpPr>
          <p:spPr>
            <a:xfrm>
              <a:off x="914720" y="1507375"/>
              <a:ext cx="176400" cy="430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3" name="Google Shape;753;p34"/>
            <p:cNvCxnSpPr>
              <a:stCxn id="752" idx="3"/>
              <a:endCxn id="746" idx="1"/>
            </p:cNvCxnSpPr>
            <p:nvPr/>
          </p:nvCxnSpPr>
          <p:spPr>
            <a:xfrm>
              <a:off x="1073420" y="1380925"/>
              <a:ext cx="708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4" name="Google Shape;754;p34"/>
            <p:cNvCxnSpPr>
              <a:stCxn id="745" idx="2"/>
              <a:endCxn id="746" idx="0"/>
            </p:cNvCxnSpPr>
            <p:nvPr/>
          </p:nvCxnSpPr>
          <p:spPr>
            <a:xfrm flipH="1">
              <a:off x="1940170" y="936200"/>
              <a:ext cx="24900" cy="318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5" name="Google Shape;755;p34"/>
            <p:cNvCxnSpPr>
              <a:stCxn id="745" idx="3"/>
              <a:endCxn id="748" idx="0"/>
            </p:cNvCxnSpPr>
            <p:nvPr/>
          </p:nvCxnSpPr>
          <p:spPr>
            <a:xfrm>
              <a:off x="2123770" y="809750"/>
              <a:ext cx="481500" cy="374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6" name="Google Shape;756;p34"/>
            <p:cNvCxnSpPr>
              <a:stCxn id="748" idx="2"/>
              <a:endCxn id="749" idx="0"/>
            </p:cNvCxnSpPr>
            <p:nvPr/>
          </p:nvCxnSpPr>
          <p:spPr>
            <a:xfrm>
              <a:off x="2605195" y="1437088"/>
              <a:ext cx="411900" cy="404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7" name="Google Shape;757;p34"/>
            <p:cNvCxnSpPr>
              <a:stCxn id="748" idx="2"/>
              <a:endCxn id="747" idx="3"/>
            </p:cNvCxnSpPr>
            <p:nvPr/>
          </p:nvCxnSpPr>
          <p:spPr>
            <a:xfrm flipH="1">
              <a:off x="2186095" y="1437088"/>
              <a:ext cx="419100" cy="555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8" name="Google Shape;758;p34"/>
            <p:cNvCxnSpPr>
              <a:stCxn id="746" idx="2"/>
              <a:endCxn id="747" idx="0"/>
            </p:cNvCxnSpPr>
            <p:nvPr/>
          </p:nvCxnSpPr>
          <p:spPr>
            <a:xfrm>
              <a:off x="1940070" y="1507375"/>
              <a:ext cx="87300" cy="3582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59" name="Google Shape;759;p34"/>
            <p:cNvCxnSpPr>
              <a:stCxn id="744" idx="3"/>
              <a:endCxn id="747" idx="1"/>
            </p:cNvCxnSpPr>
            <p:nvPr/>
          </p:nvCxnSpPr>
          <p:spPr>
            <a:xfrm flipH="1" rot="10800000">
              <a:off x="1249870" y="1992025"/>
              <a:ext cx="618900" cy="72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60" name="Google Shape;760;p34"/>
            <p:cNvCxnSpPr>
              <a:stCxn id="747" idx="2"/>
              <a:endCxn id="750" idx="0"/>
            </p:cNvCxnSpPr>
            <p:nvPr/>
          </p:nvCxnSpPr>
          <p:spPr>
            <a:xfrm>
              <a:off x="2027345" y="2118463"/>
              <a:ext cx="76200" cy="257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52" name="Google Shape;752;p34"/>
            <p:cNvSpPr/>
            <p:nvPr/>
          </p:nvSpPr>
          <p:spPr>
            <a:xfrm>
              <a:off x="75602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61" name="Google Shape;761;p34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Topological “Sorting”</a:t>
            </a:r>
            <a:endParaRPr/>
          </a:p>
        </p:txBody>
      </p:sp>
      <p:sp>
        <p:nvSpPr>
          <p:cNvPr id="767" name="Google Shape;76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68" name="Google Shape;768;p35"/>
          <p:cNvGrpSpPr/>
          <p:nvPr/>
        </p:nvGrpSpPr>
        <p:grpSpPr>
          <a:xfrm>
            <a:off x="2011732" y="1407725"/>
            <a:ext cx="4487425" cy="1035350"/>
            <a:chOff x="-835555" y="1254400"/>
            <a:chExt cx="4487425" cy="1035350"/>
          </a:xfrm>
        </p:grpSpPr>
        <p:sp>
          <p:nvSpPr>
            <p:cNvPr id="769" name="Google Shape;769;p35"/>
            <p:cNvSpPr/>
            <p:nvPr/>
          </p:nvSpPr>
          <p:spPr>
            <a:xfrm>
              <a:off x="2024670" y="15481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-835555" y="151270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178137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2411713" y="1603674"/>
              <a:ext cx="317400" cy="2382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-98855" y="1453438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472895" y="1572163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3334470" y="2036850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7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776" name="Google Shape;776;p35"/>
            <p:cNvCxnSpPr>
              <a:stCxn id="777" idx="2"/>
              <a:endCxn id="769" idx="0"/>
            </p:cNvCxnSpPr>
            <p:nvPr/>
          </p:nvCxnSpPr>
          <p:spPr>
            <a:xfrm>
              <a:off x="914720" y="1507375"/>
              <a:ext cx="1268700" cy="40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78" name="Google Shape;778;p35"/>
            <p:cNvCxnSpPr>
              <a:stCxn id="777" idx="3"/>
              <a:endCxn id="771" idx="1"/>
            </p:cNvCxnSpPr>
            <p:nvPr/>
          </p:nvCxnSpPr>
          <p:spPr>
            <a:xfrm>
              <a:off x="1073420" y="1380925"/>
              <a:ext cx="7080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79" name="Google Shape;779;p35"/>
            <p:cNvCxnSpPr>
              <a:stCxn id="770" idx="2"/>
              <a:endCxn id="771" idx="0"/>
            </p:cNvCxnSpPr>
            <p:nvPr/>
          </p:nvCxnSpPr>
          <p:spPr>
            <a:xfrm flipH="1" rot="10800000">
              <a:off x="-676855" y="1254400"/>
              <a:ext cx="2616900" cy="5112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0" name="Google Shape;780;p35"/>
            <p:cNvCxnSpPr>
              <a:stCxn id="770" idx="3"/>
              <a:endCxn id="773" idx="0"/>
            </p:cNvCxnSpPr>
            <p:nvPr/>
          </p:nvCxnSpPr>
          <p:spPr>
            <a:xfrm flipH="1" rot="10800000">
              <a:off x="-518155" y="1453450"/>
              <a:ext cx="578100" cy="185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1" name="Google Shape;781;p35"/>
            <p:cNvCxnSpPr>
              <a:stCxn id="773" idx="2"/>
              <a:endCxn id="774" idx="0"/>
            </p:cNvCxnSpPr>
            <p:nvPr/>
          </p:nvCxnSpPr>
          <p:spPr>
            <a:xfrm flipH="1" rot="10800000">
              <a:off x="59845" y="1572238"/>
              <a:ext cx="571800" cy="134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2" name="Google Shape;782;p35"/>
            <p:cNvCxnSpPr>
              <a:stCxn id="773" idx="2"/>
              <a:endCxn id="772" idx="3"/>
            </p:cNvCxnSpPr>
            <p:nvPr/>
          </p:nvCxnSpPr>
          <p:spPr>
            <a:xfrm>
              <a:off x="59845" y="1706338"/>
              <a:ext cx="2669400" cy="165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3" name="Google Shape;783;p35"/>
            <p:cNvCxnSpPr>
              <a:stCxn id="771" idx="2"/>
              <a:endCxn id="772" idx="0"/>
            </p:cNvCxnSpPr>
            <p:nvPr/>
          </p:nvCxnSpPr>
          <p:spPr>
            <a:xfrm>
              <a:off x="1940070" y="1507375"/>
              <a:ext cx="630300" cy="963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4" name="Google Shape;784;p35"/>
            <p:cNvCxnSpPr>
              <a:stCxn id="769" idx="3"/>
              <a:endCxn id="772" idx="1"/>
            </p:cNvCxnSpPr>
            <p:nvPr/>
          </p:nvCxnSpPr>
          <p:spPr>
            <a:xfrm>
              <a:off x="2342070" y="1674625"/>
              <a:ext cx="69600" cy="48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5" name="Google Shape;785;p35"/>
            <p:cNvCxnSpPr>
              <a:stCxn id="772" idx="2"/>
              <a:endCxn id="775" idx="0"/>
            </p:cNvCxnSpPr>
            <p:nvPr/>
          </p:nvCxnSpPr>
          <p:spPr>
            <a:xfrm>
              <a:off x="2570413" y="1841874"/>
              <a:ext cx="922800" cy="1950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77" name="Google Shape;777;p35"/>
            <p:cNvSpPr/>
            <p:nvPr/>
          </p:nvSpPr>
          <p:spPr>
            <a:xfrm>
              <a:off x="756020" y="1254475"/>
              <a:ext cx="317400" cy="252900"/>
            </a:xfrm>
            <a:prstGeom prst="rect">
              <a:avLst/>
            </a:prstGeom>
            <a:solidFill>
              <a:srgbClr val="B6D7A8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0</a:t>
              </a:r>
              <a:endParaRPr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86" name="Google Shape;786;p35"/>
          <p:cNvSpPr/>
          <p:nvPr/>
        </p:nvSpPr>
        <p:spPr>
          <a:xfrm>
            <a:off x="4058289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7" name="Google Shape;787;p35"/>
          <p:cNvSpPr/>
          <p:nvPr/>
        </p:nvSpPr>
        <p:spPr>
          <a:xfrm>
            <a:off x="5368173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8" name="Google Shape;788;p35"/>
          <p:cNvSpPr/>
          <p:nvPr/>
        </p:nvSpPr>
        <p:spPr>
          <a:xfrm>
            <a:off x="2093495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9" name="Google Shape;789;p35"/>
          <p:cNvSpPr/>
          <p:nvPr/>
        </p:nvSpPr>
        <p:spPr>
          <a:xfrm>
            <a:off x="4713238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0" name="Google Shape;790;p35"/>
          <p:cNvSpPr/>
          <p:nvPr/>
        </p:nvSpPr>
        <p:spPr>
          <a:xfrm>
            <a:off x="6023109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1" name="Google Shape;791;p35"/>
          <p:cNvSpPr/>
          <p:nvPr/>
        </p:nvSpPr>
        <p:spPr>
          <a:xfrm>
            <a:off x="2748430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2" name="Google Shape;792;p35"/>
          <p:cNvSpPr/>
          <p:nvPr/>
        </p:nvSpPr>
        <p:spPr>
          <a:xfrm>
            <a:off x="3403366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35"/>
          <p:cNvSpPr/>
          <p:nvPr/>
        </p:nvSpPr>
        <p:spPr>
          <a:xfrm>
            <a:off x="6733120" y="3615550"/>
            <a:ext cx="317400" cy="252900"/>
          </a:xfrm>
          <a:prstGeom prst="rect">
            <a:avLst/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94" name="Google Shape;794;p35"/>
          <p:cNvCxnSpPr>
            <a:stCxn id="788" idx="3"/>
            <a:endCxn id="791" idx="1"/>
          </p:cNvCxnSpPr>
          <p:nvPr/>
        </p:nvCxnSpPr>
        <p:spPr>
          <a:xfrm>
            <a:off x="2410895" y="3742000"/>
            <a:ext cx="33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5" name="Google Shape;795;p35"/>
          <p:cNvCxnSpPr>
            <a:stCxn id="788" idx="0"/>
            <a:endCxn id="789" idx="0"/>
          </p:cNvCxnSpPr>
          <p:nvPr/>
        </p:nvCxnSpPr>
        <p:spPr>
          <a:xfrm flipH="1" rot="-5400000">
            <a:off x="3561695" y="2306050"/>
            <a:ext cx="600" cy="2619600"/>
          </a:xfrm>
          <a:prstGeom prst="curvedConnector3">
            <a:avLst>
              <a:gd fmla="val -396875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6" name="Google Shape;796;p35"/>
          <p:cNvCxnSpPr>
            <a:stCxn id="791" idx="3"/>
            <a:endCxn id="792" idx="1"/>
          </p:cNvCxnSpPr>
          <p:nvPr/>
        </p:nvCxnSpPr>
        <p:spPr>
          <a:xfrm>
            <a:off x="3065830" y="3742000"/>
            <a:ext cx="33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7" name="Google Shape;797;p35"/>
          <p:cNvCxnSpPr>
            <a:stCxn id="791" idx="2"/>
            <a:endCxn id="790" idx="2"/>
          </p:cNvCxnSpPr>
          <p:nvPr/>
        </p:nvCxnSpPr>
        <p:spPr>
          <a:xfrm flipH="1" rot="-5400000">
            <a:off x="4544230" y="2231350"/>
            <a:ext cx="600" cy="3274800"/>
          </a:xfrm>
          <a:prstGeom prst="curvedConnector3">
            <a:avLst>
              <a:gd fmla="val 6714166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8" name="Google Shape;798;p35"/>
          <p:cNvCxnSpPr>
            <a:stCxn id="786" idx="3"/>
            <a:endCxn id="789" idx="1"/>
          </p:cNvCxnSpPr>
          <p:nvPr/>
        </p:nvCxnSpPr>
        <p:spPr>
          <a:xfrm>
            <a:off x="4375689" y="3742000"/>
            <a:ext cx="33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9" name="Google Shape;799;p35"/>
          <p:cNvCxnSpPr>
            <a:stCxn id="786" idx="2"/>
            <a:endCxn id="787" idx="2"/>
          </p:cNvCxnSpPr>
          <p:nvPr/>
        </p:nvCxnSpPr>
        <p:spPr>
          <a:xfrm flipH="1" rot="-5400000">
            <a:off x="4871589" y="3213850"/>
            <a:ext cx="600" cy="1309800"/>
          </a:xfrm>
          <a:prstGeom prst="curvedConnector3">
            <a:avLst>
              <a:gd fmla="val 396875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0" name="Google Shape;800;p35"/>
          <p:cNvCxnSpPr>
            <a:stCxn id="787" idx="3"/>
            <a:endCxn id="790" idx="1"/>
          </p:cNvCxnSpPr>
          <p:nvPr/>
        </p:nvCxnSpPr>
        <p:spPr>
          <a:xfrm>
            <a:off x="5685573" y="3742000"/>
            <a:ext cx="33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1" name="Google Shape;801;p35"/>
          <p:cNvCxnSpPr>
            <a:stCxn id="789" idx="0"/>
            <a:endCxn id="790" idx="0"/>
          </p:cNvCxnSpPr>
          <p:nvPr/>
        </p:nvCxnSpPr>
        <p:spPr>
          <a:xfrm flipH="1" rot="-5400000">
            <a:off x="5526538" y="2960950"/>
            <a:ext cx="600" cy="1309800"/>
          </a:xfrm>
          <a:prstGeom prst="curvedConnector3">
            <a:avLst>
              <a:gd fmla="val -396875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2" name="Google Shape;802;p35"/>
          <p:cNvCxnSpPr>
            <a:stCxn id="790" idx="3"/>
            <a:endCxn id="793" idx="1"/>
          </p:cNvCxnSpPr>
          <p:nvPr/>
        </p:nvCxnSpPr>
        <p:spPr>
          <a:xfrm>
            <a:off x="6340509" y="3742000"/>
            <a:ext cx="39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Seam Carving</a:t>
            </a:r>
            <a:endParaRPr/>
          </a:p>
        </p:txBody>
      </p:sp>
      <p:sp>
        <p:nvSpPr>
          <p:cNvPr id="808" name="Google Shape;80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Content-Aware Image Resizing</a:t>
            </a:r>
            <a:endParaRPr/>
          </a:p>
        </p:txBody>
      </p:sp>
      <p:sp>
        <p:nvSpPr>
          <p:cNvPr id="814" name="Google Shape;814;p37"/>
          <p:cNvSpPr txBox="1"/>
          <p:nvPr>
            <p:ph idx="1" type="body"/>
          </p:nvPr>
        </p:nvSpPr>
        <p:spPr>
          <a:xfrm>
            <a:off x="311700" y="1152475"/>
            <a:ext cx="8520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Seam carving</a:t>
            </a:r>
            <a:r>
              <a:rPr lang="en"/>
              <a:t>. Resize an image without distortion for display on phones and internet.</a:t>
            </a:r>
            <a:endParaRPr/>
          </a:p>
        </p:txBody>
      </p:sp>
      <p:sp>
        <p:nvSpPr>
          <p:cNvPr id="815" name="Google Shape;81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6" name="Google Shape;816;p37"/>
          <p:cNvSpPr txBox="1"/>
          <p:nvPr/>
        </p:nvSpPr>
        <p:spPr>
          <a:xfrm>
            <a:off x="0" y="4969000"/>
            <a:ext cx="9144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Seam carving for content-aware image resizing</a:t>
            </a:r>
            <a:r>
              <a:rPr lang="en" sz="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(Avidan, Shamir/ACM); Broadway Tower (Newton2, Yummifruitbat/Wikimedia)</a:t>
            </a:r>
            <a:endParaRPr sz="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817" name="Google Shape;8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25" y="1716475"/>
            <a:ext cx="3371851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4776" y="1716475"/>
            <a:ext cx="226314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2724" y="1716475"/>
            <a:ext cx="226314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37"/>
          <p:cNvSpPr txBox="1"/>
          <p:nvPr/>
        </p:nvSpPr>
        <p:spPr>
          <a:xfrm>
            <a:off x="311704" y="4002475"/>
            <a:ext cx="3372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Original Photo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37"/>
          <p:cNvSpPr txBox="1"/>
          <p:nvPr/>
        </p:nvSpPr>
        <p:spPr>
          <a:xfrm>
            <a:off x="3994751" y="4002475"/>
            <a:ext cx="2263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Horizontally-Scaled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37"/>
          <p:cNvSpPr txBox="1"/>
          <p:nvPr/>
        </p:nvSpPr>
        <p:spPr>
          <a:xfrm>
            <a:off x="6562726" y="4002475"/>
            <a:ext cx="2263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Seam-Carved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hai Avidan, Ariel Shamir. Original and larger version used to live here  http://www.faculty.idc.ac.il/arik/IMRet-All.mov but has been deleted since.&#10;&#10;Update 2008.10.23 - This feature is now part of CS4. I haven't seen it in action myself yet, but the future is now :)" id="828" name="Google Shape;828;p38" title="Image resiz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138"/>
            <a:ext cx="6858000" cy="5141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39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Reduction to Dijkstra’s</a:t>
            </a:r>
            <a:endParaRPr/>
          </a:p>
        </p:txBody>
      </p:sp>
      <p:sp>
        <p:nvSpPr>
          <p:cNvPr id="834" name="Google Shape;834;p39"/>
          <p:cNvSpPr txBox="1"/>
          <p:nvPr>
            <p:ph idx="1" type="body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find a </a:t>
            </a:r>
            <a:r>
              <a:rPr b="1" lang="en">
                <a:solidFill>
                  <a:schemeClr val="accent1"/>
                </a:solidFill>
              </a:rPr>
              <a:t>vertical seam</a:t>
            </a:r>
            <a:r>
              <a:rPr lang="en"/>
              <a:t>…</a:t>
            </a:r>
            <a:endParaRPr/>
          </a:p>
          <a:p>
            <a:pPr indent="-9144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Vertex</a:t>
            </a:r>
            <a:r>
              <a:rPr lang="en"/>
              <a:t>.	Pixel in image.</a:t>
            </a:r>
            <a:endParaRPr/>
          </a:p>
          <a:p>
            <a:pPr indent="-9144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Edge</a:t>
            </a:r>
            <a:r>
              <a:rPr lang="en"/>
              <a:t>.	Cost to go from a pixel to its 3 downward neighbors.</a:t>
            </a:r>
            <a:endParaRPr/>
          </a:p>
          <a:p>
            <a:pPr indent="-9144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Weight</a:t>
            </a:r>
            <a:r>
              <a:rPr lang="en"/>
              <a:t>.	</a:t>
            </a:r>
            <a:r>
              <a:rPr b="1" lang="en"/>
              <a:t>Energy function</a:t>
            </a:r>
            <a:r>
              <a:rPr lang="en"/>
              <a:t> of 8 neighboring pixels.</a:t>
            </a:r>
            <a:endParaRPr/>
          </a:p>
          <a:p>
            <a:pPr indent="-914400" lvl="0" marL="9144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/>
              <a:t>Seam</a:t>
            </a:r>
            <a:r>
              <a:rPr lang="en"/>
              <a:t>.	Shortest path (sum of weights) from top to bottom.</a:t>
            </a:r>
            <a:endParaRPr/>
          </a:p>
        </p:txBody>
      </p:sp>
      <p:sp>
        <p:nvSpPr>
          <p:cNvPr id="835" name="Google Shape;83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6" name="Google Shape;8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850" y="997525"/>
            <a:ext cx="3657598" cy="3230881"/>
          </a:xfrm>
          <a:prstGeom prst="rect">
            <a:avLst/>
          </a:prstGeom>
          <a:noFill/>
          <a:ln>
            <a:noFill/>
          </a:ln>
        </p:spPr>
      </p:pic>
      <p:sp>
        <p:nvSpPr>
          <p:cNvPr id="837" name="Google Shape;837;p39"/>
          <p:cNvSpPr txBox="1"/>
          <p:nvPr/>
        </p:nvSpPr>
        <p:spPr>
          <a:xfrm>
            <a:off x="0" y="4969000"/>
            <a:ext cx="9144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Shortest Paths (Robert Sedgewick, Kevin Wayne/Princeton)</a:t>
            </a:r>
            <a:endParaRPr sz="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40"/>
          <p:cNvSpPr txBox="1"/>
          <p:nvPr>
            <p:ph type="title"/>
          </p:nvPr>
        </p:nvSpPr>
        <p:spPr>
          <a:xfrm>
            <a:off x="311700" y="448056"/>
            <a:ext cx="3950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Formal Problem Statement</a:t>
            </a:r>
            <a:endParaRPr/>
          </a:p>
        </p:txBody>
      </p:sp>
      <p:sp>
        <p:nvSpPr>
          <p:cNvPr id="843" name="Google Shape;843;p40"/>
          <p:cNvSpPr txBox="1"/>
          <p:nvPr>
            <p:ph idx="1" type="body"/>
          </p:nvPr>
        </p:nvSpPr>
        <p:spPr>
          <a:xfrm>
            <a:off x="311700" y="1152144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Using AStarSolver, find the seam from any top vertex to any bottom vertex.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Given a digraph with positive edge weights, and two distinguished subsets of vertices </a:t>
            </a:r>
            <a:r>
              <a:rPr b="1" lang="en"/>
              <a:t>S</a:t>
            </a:r>
            <a:r>
              <a:rPr lang="en"/>
              <a:t> and </a:t>
            </a:r>
            <a:r>
              <a:rPr b="1" lang="en"/>
              <a:t>T</a:t>
            </a:r>
            <a:r>
              <a:rPr lang="en"/>
              <a:t>, find a shortest path from any vertex in </a:t>
            </a:r>
            <a:r>
              <a:rPr b="1" lang="en"/>
              <a:t>S</a:t>
            </a:r>
            <a:r>
              <a:rPr lang="en"/>
              <a:t> to any vertex in </a:t>
            </a:r>
            <a:r>
              <a:rPr b="1" lang="en"/>
              <a:t>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Your algorithm should run in time proportional to </a:t>
            </a:r>
            <a:r>
              <a:rPr b="1" lang="en"/>
              <a:t>E</a:t>
            </a:r>
            <a:r>
              <a:rPr lang="en"/>
              <a:t> log </a:t>
            </a:r>
            <a:r>
              <a:rPr b="1" lang="en"/>
              <a:t>V</a:t>
            </a:r>
            <a:r>
              <a:rPr lang="en"/>
              <a:t> in the worst case.</a:t>
            </a:r>
            <a:endParaRPr/>
          </a:p>
        </p:txBody>
      </p:sp>
      <p:sp>
        <p:nvSpPr>
          <p:cNvPr id="844" name="Google Shape;84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5" name="Google Shape;845;p4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814850" y="997525"/>
            <a:ext cx="3657598" cy="3230881"/>
          </a:xfrm>
          <a:prstGeom prst="rect">
            <a:avLst/>
          </a:prstGeom>
          <a:noFill/>
          <a:ln>
            <a:noFill/>
          </a:ln>
        </p:spPr>
      </p:pic>
      <p:sp>
        <p:nvSpPr>
          <p:cNvPr id="846" name="Google Shape;846;p40"/>
          <p:cNvSpPr txBox="1"/>
          <p:nvPr/>
        </p:nvSpPr>
        <p:spPr>
          <a:xfrm>
            <a:off x="0" y="4969000"/>
            <a:ext cx="9144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Shortest Paths (Robert Sedgewick, Kevin Wayne/Princeton)</a:t>
            </a:r>
            <a:endParaRPr sz="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47" name="Google Shape;847;p40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rgbClr val="4B2E83"/>
          </a:solidFill>
          <a:ln cap="flat" cmpd="sng" w="28575">
            <a:solidFill>
              <a:srgbClr val="F0EC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8" name="Google Shape;848;p40"/>
          <p:cNvSpPr/>
          <p:nvPr/>
        </p:nvSpPr>
        <p:spPr>
          <a:xfrm>
            <a:off x="4814925" y="997525"/>
            <a:ext cx="3657600" cy="3342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40"/>
          <p:cNvSpPr/>
          <p:nvPr/>
        </p:nvSpPr>
        <p:spPr>
          <a:xfrm>
            <a:off x="4814850" y="3894200"/>
            <a:ext cx="3657600" cy="3342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0"/>
          <p:cNvSpPr/>
          <p:nvPr/>
        </p:nvSpPr>
        <p:spPr>
          <a:xfrm>
            <a:off x="4376625" y="1068579"/>
            <a:ext cx="365700" cy="365700"/>
          </a:xfrm>
          <a:prstGeom prst="wedgeRoundRectCallout">
            <a:avLst>
              <a:gd fmla="val 58559" name="adj1"/>
              <a:gd fmla="val -23305" name="adj2"/>
              <a:gd fmla="val 0" name="adj3"/>
            </a:avLst>
          </a:prstGeom>
          <a:solidFill>
            <a:schemeClr val="accent3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1" name="Google Shape;851;p40"/>
          <p:cNvSpPr/>
          <p:nvPr/>
        </p:nvSpPr>
        <p:spPr>
          <a:xfrm>
            <a:off x="4376613" y="3802375"/>
            <a:ext cx="365700" cy="365700"/>
          </a:xfrm>
          <a:prstGeom prst="wedgeRoundRectCallout">
            <a:avLst>
              <a:gd fmla="val 59427" name="adj1"/>
              <a:gd fmla="val 21090" name="adj2"/>
              <a:gd fmla="val 0" name="adj3"/>
            </a:avLst>
          </a:prstGeom>
          <a:solidFill>
            <a:schemeClr val="accen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your burning question from today’s lecture?</a:t>
            </a:r>
            <a:endParaRPr/>
          </a:p>
        </p:txBody>
      </p:sp>
      <p:sp>
        <p:nvSpPr>
          <p:cNvPr id="857" name="Google Shape;85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8" name="Google Shape;8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Challenging Problem of the Day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a 2 dimensional space from 0 to MAX_X and 0 to MAX_Y.</a:t>
            </a:r>
            <a:endParaRPr/>
          </a:p>
          <a:p>
            <a:pPr indent="0" lvl="0" marL="41148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 e.g. MAX_X = 100, MAX_Y = 100.</a:t>
            </a:r>
            <a:endParaRPr/>
          </a:p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405275" y="1650550"/>
            <a:ext cx="0" cy="32148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6"/>
          <p:cNvCxnSpPr/>
          <p:nvPr/>
        </p:nvCxnSpPr>
        <p:spPr>
          <a:xfrm rot="10800000">
            <a:off x="1396140" y="4859563"/>
            <a:ext cx="4757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6"/>
          <p:cNvSpPr txBox="1"/>
          <p:nvPr/>
        </p:nvSpPr>
        <p:spPr>
          <a:xfrm>
            <a:off x="5750720" y="4811830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943310" y="1547455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Challenging Problem of the Day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5173800" y="1152475"/>
            <a:ext cx="3658200" cy="23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all labels that overlap the query.</a:t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findAnswer(20, 90, 40, 60) </a:t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[“AA”, “AB”, “BA”, “BB”]</a:t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92" name="Google Shape;92;p17"/>
          <p:cNvGraphicFramePr/>
          <p:nvPr/>
        </p:nvGraphicFramePr>
        <p:xfrm>
          <a:off x="1405275" y="16547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{9B04658B-94F6-48F1-9C38-3F6A26CD64ED}</a:tableStyleId>
              </a:tblPr>
              <a:tblGrid>
                <a:gridCol w="1187150"/>
                <a:gridCol w="1187150"/>
                <a:gridCol w="1187150"/>
                <a:gridCol w="1187150"/>
              </a:tblGrid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cxnSp>
        <p:nvCxnSpPr>
          <p:cNvPr id="93" name="Google Shape;93;p17"/>
          <p:cNvCxnSpPr/>
          <p:nvPr/>
        </p:nvCxnSpPr>
        <p:spPr>
          <a:xfrm>
            <a:off x="1405275" y="1650550"/>
            <a:ext cx="0" cy="32148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7"/>
          <p:cNvCxnSpPr/>
          <p:nvPr/>
        </p:nvCxnSpPr>
        <p:spPr>
          <a:xfrm rot="10800000">
            <a:off x="1396140" y="4859563"/>
            <a:ext cx="4757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7"/>
          <p:cNvSpPr txBox="1"/>
          <p:nvPr/>
        </p:nvSpPr>
        <p:spPr>
          <a:xfrm>
            <a:off x="5750720" y="4811830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943310" y="1547455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1397125" y="1185175"/>
            <a:ext cx="1892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(20, 90)</a:t>
            </a:r>
            <a:endParaRPr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763075" y="1185175"/>
            <a:ext cx="1892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(40, 60)</a:t>
            </a:r>
            <a:endParaRPr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2280550" y="1986650"/>
            <a:ext cx="1203300" cy="11157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cxnSp>
        <p:nvCxnSpPr>
          <p:cNvPr id="100" name="Google Shape;100;p17"/>
          <p:cNvCxnSpPr/>
          <p:nvPr/>
        </p:nvCxnSpPr>
        <p:spPr>
          <a:xfrm>
            <a:off x="1959100" y="1573325"/>
            <a:ext cx="303000" cy="385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7"/>
          <p:cNvCxnSpPr/>
          <p:nvPr/>
        </p:nvCxnSpPr>
        <p:spPr>
          <a:xfrm flipH="1">
            <a:off x="3511254" y="1573325"/>
            <a:ext cx="532800" cy="1513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DF6E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Fill in the findAnswer Method</a:t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457200" y="1071750"/>
            <a:ext cx="822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Rasterer {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static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final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MAX_X = </a:t>
            </a:r>
            <a:r>
              <a:rPr lang="en" sz="1600">
                <a:solidFill>
                  <a:srgbClr val="2AA198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static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final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MAX_Y = </a:t>
            </a:r>
            <a:r>
              <a:rPr lang="en" sz="1600">
                <a:solidFill>
                  <a:srgbClr val="2AA198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static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B5890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 sz="1600">
                <a:solidFill>
                  <a:srgbClr val="B5890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&gt; findAnswer(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x1,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y1,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              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x2,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y2) {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600">
                <a:solidFill>
                  <a:srgbClr val="93A1A1"/>
                </a:solidFill>
                <a:latin typeface="Roboto Mono"/>
                <a:ea typeface="Roboto Mono"/>
                <a:cs typeface="Roboto Mono"/>
                <a:sym typeface="Roboto Mono"/>
              </a:rPr>
              <a:t>// TODO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rgbClr val="85990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600">
              <a:solidFill>
                <a:srgbClr val="657B8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57B83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solidFill>
                <a:srgbClr val="8599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4071750"/>
            <a:ext cx="8520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/>
              <a:t>What are some potentially useful helper methods?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Arbitrary Challenging Problem of the Day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5173800" y="1152475"/>
            <a:ext cx="3658200" cy="23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all labels that overlap the query.</a:t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findAnswer(20, 90, 40, 60) </a:t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[“AA”, “AB”, “BA”, “BB”]</a:t>
            </a:r>
            <a:endParaRPr/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17" name="Google Shape;117;p19"/>
          <p:cNvGraphicFramePr/>
          <p:nvPr/>
        </p:nvGraphicFramePr>
        <p:xfrm>
          <a:off x="1405275" y="16547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{9B04658B-94F6-48F1-9C38-3F6A26CD64ED}</a:tableStyleId>
              </a:tblPr>
              <a:tblGrid>
                <a:gridCol w="1187150"/>
                <a:gridCol w="1187150"/>
                <a:gridCol w="1187150"/>
                <a:gridCol w="1187150"/>
              </a:tblGrid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803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DB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DC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DD</a:t>
                      </a:r>
                      <a:endParaRPr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cxnSp>
        <p:nvCxnSpPr>
          <p:cNvPr id="118" name="Google Shape;118;p19"/>
          <p:cNvCxnSpPr/>
          <p:nvPr/>
        </p:nvCxnSpPr>
        <p:spPr>
          <a:xfrm>
            <a:off x="1405275" y="1650550"/>
            <a:ext cx="0" cy="32148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9"/>
          <p:cNvCxnSpPr/>
          <p:nvPr/>
        </p:nvCxnSpPr>
        <p:spPr>
          <a:xfrm rot="10800000">
            <a:off x="1396140" y="4859563"/>
            <a:ext cx="47577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9"/>
          <p:cNvSpPr txBox="1"/>
          <p:nvPr/>
        </p:nvSpPr>
        <p:spPr>
          <a:xfrm>
            <a:off x="5750720" y="4811830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943310" y="1547455"/>
            <a:ext cx="1524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100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1397125" y="1185175"/>
            <a:ext cx="1892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(20, 90)</a:t>
            </a:r>
            <a:endParaRPr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763075" y="1185175"/>
            <a:ext cx="18921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Roboto"/>
                <a:ea typeface="Roboto"/>
                <a:cs typeface="Roboto"/>
                <a:sym typeface="Roboto"/>
              </a:rPr>
              <a:t>(40, 60)</a:t>
            </a:r>
            <a:endParaRPr>
              <a:solidFill>
                <a:srgbClr val="FF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2280550" y="1986650"/>
            <a:ext cx="1203300" cy="11157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cxnSp>
        <p:nvCxnSpPr>
          <p:cNvPr id="125" name="Google Shape;125;p19"/>
          <p:cNvCxnSpPr/>
          <p:nvPr/>
        </p:nvCxnSpPr>
        <p:spPr>
          <a:xfrm>
            <a:off x="1959100" y="1573325"/>
            <a:ext cx="303000" cy="385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9"/>
          <p:cNvCxnSpPr/>
          <p:nvPr/>
        </p:nvCxnSpPr>
        <p:spPr>
          <a:xfrm flipH="1">
            <a:off x="3511254" y="1573325"/>
            <a:ext cx="532800" cy="1513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19"/>
          <p:cNvSpPr/>
          <p:nvPr/>
        </p:nvSpPr>
        <p:spPr>
          <a:xfrm>
            <a:off x="-54000" y="553200"/>
            <a:ext cx="365700" cy="365700"/>
          </a:xfrm>
          <a:prstGeom prst="roundRect">
            <a:avLst>
              <a:gd fmla="val 16667" name="adj"/>
            </a:avLst>
          </a:prstGeom>
          <a:solidFill>
            <a:srgbClr val="4B2E83"/>
          </a:solidFill>
          <a:ln cap="flat" cmpd="sng" w="28575">
            <a:solidFill>
              <a:srgbClr val="F0EC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findAnswer </a:t>
            </a:r>
            <a:r>
              <a:rPr lang="en"/>
              <a:t>Problem Decompositions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Decomposition</a:t>
            </a:r>
            <a:r>
              <a:rPr lang="en"/>
              <a:t>. Taking a complex task and breaking it into smaller parts. This is the heart of computer science. Using appropriate abstractions makes problem solving vastly easier.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Solve for the x-axis problem alone. Solve for the y-axis problem alone.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"/>
              <a:t>Hash table-like representation mapping (0, 100) -&gt; “AA”</a:t>
            </a:r>
            <a:endParaRPr/>
          </a:p>
        </p:txBody>
      </p:sp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</a:t>
            </a:r>
            <a:r>
              <a:rPr lang="en"/>
              <a:t>Decomposition in Software Engineering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D</a:t>
            </a:r>
            <a:r>
              <a:rPr b="1" lang="en">
                <a:solidFill>
                  <a:schemeClr val="accent1"/>
                </a:solidFill>
              </a:rPr>
              <a:t>ecomposition</a:t>
            </a:r>
            <a:r>
              <a:rPr lang="en"/>
              <a:t>. Taking a complex task and breaking it into smaller parts. </a:t>
            </a:r>
            <a:r>
              <a:rPr lang="en"/>
              <a:t>This is the heart of computer science. </a:t>
            </a:r>
            <a:r>
              <a:rPr lang="en"/>
              <a:t>Using appropriate abstractions makes problem solving vastly easier.</a:t>
            </a:r>
            <a:endParaRPr/>
          </a:p>
          <a:p>
            <a:pPr indent="-45720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Perspective 1</a:t>
            </a:r>
            <a:r>
              <a:rPr lang="en"/>
              <a:t>: Software engineering.</a:t>
            </a:r>
            <a:endParaRPr/>
          </a:p>
          <a:p>
            <a:pPr indent="-4572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Eliminating special cases</a:t>
            </a:r>
            <a:r>
              <a:rPr lang="en"/>
              <a:t> in k-d tree nearest made code simpler and more obvious.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Modularization</a:t>
            </a:r>
            <a:r>
              <a:rPr lang="en"/>
              <a:t> is decomposition for managing software complexity at a project level.</a:t>
            </a:r>
            <a:endParaRPr/>
          </a:p>
          <a:p>
            <a:pPr indent="-330200" lvl="0" marL="914400" rtl="0" algn="l"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Autocomplete</a:t>
            </a:r>
            <a:r>
              <a:rPr lang="en"/>
              <a:t>.	Efficient search bar prefix queries.</a:t>
            </a:r>
            <a:endParaRPr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Heap</a:t>
            </a:r>
            <a:r>
              <a:rPr lang="en"/>
              <a:t>.		Efficient priority queue for route finding.</a:t>
            </a:r>
            <a:endParaRPr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K-d Tree</a:t>
            </a:r>
            <a:r>
              <a:rPr lang="en"/>
              <a:t>.		Efficient 2-d nearest neighbors to find start and goal vertices.</a:t>
            </a:r>
            <a:endParaRPr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A* Search</a:t>
            </a:r>
            <a:r>
              <a:rPr lang="en"/>
              <a:t>.	Efficient route finding.</a:t>
            </a:r>
            <a:endParaRPr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b="1" lang="en"/>
              <a:t>Rasterer</a:t>
            </a:r>
            <a:r>
              <a:rPr lang="en"/>
              <a:t>.		Efficient map tile display.</a:t>
            </a:r>
            <a:endParaRPr/>
          </a:p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Decomposition in CS Theory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Decomposition</a:t>
            </a:r>
            <a:r>
              <a:rPr lang="en"/>
              <a:t>. Taking a complex task and breaking it into smaller parts. This is the heart of computer science. Using appropriate abstractions makes problem solving vastly easier.</a:t>
            </a:r>
            <a:endParaRPr/>
          </a:p>
          <a:p>
            <a:pPr indent="-45720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Perspective 2</a:t>
            </a:r>
            <a:r>
              <a:rPr lang="en"/>
              <a:t>: Computational complexity theory</a:t>
            </a:r>
            <a:r>
              <a:rPr lang="en"/>
              <a:t>.</a:t>
            </a:r>
            <a:endParaRPr b="1">
              <a:solidFill>
                <a:schemeClr val="accent1"/>
              </a:solidFill>
            </a:endParaRPr>
          </a:p>
          <a:p>
            <a:pPr indent="-4572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Reduction</a:t>
            </a:r>
            <a:r>
              <a:rPr lang="en"/>
              <a:t>. Using an algorithm for Problem </a:t>
            </a:r>
            <a:r>
              <a:rPr b="1" lang="en"/>
              <a:t>Q</a:t>
            </a:r>
            <a:r>
              <a:rPr lang="en"/>
              <a:t> to solve Problem </a:t>
            </a:r>
            <a:r>
              <a:rPr b="1" lang="en"/>
              <a:t>P</a:t>
            </a:r>
            <a:r>
              <a:rPr lang="en"/>
              <a:t>.</a:t>
            </a:r>
            <a:endParaRPr/>
          </a:p>
          <a:p>
            <a:pPr indent="-45720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0" marL="9144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“</a:t>
            </a: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If any subroutine for task Q can be used to solve P, we say P reduces to Q.</a:t>
            </a:r>
            <a:r>
              <a:rPr lang="en">
                <a:latin typeface="Roboto Slab"/>
                <a:ea typeface="Roboto Slab"/>
                <a:cs typeface="Roboto Slab"/>
                <a:sym typeface="Roboto Slab"/>
              </a:rPr>
              <a:t>”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0" y="4969000"/>
            <a:ext cx="91440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Algorithms (Dasgupta, Papadimitriou, Vazirani)</a:t>
            </a:r>
            <a:endParaRPr sz="6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F0ECF8"/>
      </a:lt2>
      <a:accent1>
        <a:srgbClr val="4B2E83"/>
      </a:accent1>
      <a:accent2>
        <a:srgbClr val="C04E36"/>
      </a:accent2>
      <a:accent3>
        <a:srgbClr val="278B4C"/>
      </a:accent3>
      <a:accent4>
        <a:srgbClr val="C0AE36"/>
      </a:accent4>
      <a:accent5>
        <a:srgbClr val="B7A57A"/>
      </a:accent5>
      <a:accent6>
        <a:srgbClr val="85754D"/>
      </a:accent6>
      <a:hlink>
        <a:srgbClr val="4B2E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